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6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60" r:id="rId4"/>
    <p:sldId id="265" r:id="rId5"/>
    <p:sldId id="319" r:id="rId6"/>
    <p:sldId id="356" r:id="rId7"/>
    <p:sldId id="320" r:id="rId8"/>
    <p:sldId id="321" r:id="rId9"/>
    <p:sldId id="341" r:id="rId10"/>
    <p:sldId id="346" r:id="rId11"/>
    <p:sldId id="358" r:id="rId12"/>
    <p:sldId id="331" r:id="rId13"/>
    <p:sldId id="322" r:id="rId14"/>
    <p:sldId id="326" r:id="rId15"/>
    <p:sldId id="325" r:id="rId16"/>
    <p:sldId id="327" r:id="rId17"/>
    <p:sldId id="328" r:id="rId18"/>
    <p:sldId id="332" r:id="rId19"/>
    <p:sldId id="338" r:id="rId20"/>
    <p:sldId id="337" r:id="rId21"/>
    <p:sldId id="357" r:id="rId22"/>
    <p:sldId id="335" r:id="rId23"/>
    <p:sldId id="340" r:id="rId24"/>
    <p:sldId id="351" r:id="rId25"/>
    <p:sldId id="323" r:id="rId26"/>
    <p:sldId id="353" r:id="rId27"/>
    <p:sldId id="342" r:id="rId28"/>
    <p:sldId id="343" r:id="rId29"/>
    <p:sldId id="344" r:id="rId30"/>
    <p:sldId id="354" r:id="rId31"/>
    <p:sldId id="349" r:id="rId32"/>
    <p:sldId id="324" r:id="rId33"/>
    <p:sldId id="329" r:id="rId34"/>
    <p:sldId id="304" r:id="rId35"/>
    <p:sldId id="307" r:id="rId36"/>
  </p:sldIdLst>
  <p:sldSz cx="9144000" cy="5143500" type="screen16x9"/>
  <p:notesSz cx="6858000" cy="9144000"/>
  <p:embeddedFontLs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ExtraBold" panose="020F0502020204030204" pitchFamily="34" charset="0"/>
      <p:bold r:id="rId43"/>
      <p:italic r:id="rId44"/>
      <p:boldItalic r:id="rId45"/>
    </p:embeddedFont>
    <p:embeddedFont>
      <p:font typeface="Montserrat Medium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676C8A-F1EA-4CF3-AD13-39CFCF4F4246}">
  <a:tblStyle styleId="{8F676C8A-F1EA-4CF3-AD13-39CFCF4F42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2808"/>
    <p:restoredTop sz="77539"/>
  </p:normalViewPr>
  <p:slideViewPr>
    <p:cSldViewPr snapToGrid="0">
      <p:cViewPr>
        <p:scale>
          <a:sx n="202" d="100"/>
          <a:sy n="202" d="100"/>
        </p:scale>
        <p:origin x="-816" y="-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32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B70912-BA29-C4B8-C028-E1840CA1EF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45D4F-BD51-D69E-611A-5B9FF6E1B7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8BCFE-40EE-5D46-86C7-63293B63ECB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2EA50-DE98-D094-87C8-CD82BE18A2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hjbhj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B1273-4E3E-1973-0038-A77B46F0C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37162-4F43-4248-941E-25D860A3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559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4:30:04.318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51,'69'0,"-11"0,-34 0,0 0,3 0,2 0,-1 0,1 0,-1 0,-2 0,-1 0,9-2,-10 1,11-1,-8 2,-4 0,13 0,-5 0,20 0,-5 0,-5 0,-8 0,-14 0,12 0,-9 0,13 0,-4 0,10 0,6 0,-4 0,-5 0,-9 0,-2 0,-2 0,7 0,-9 0,16 0,-3 0,24 0,5 0,-2 0,-8 0,-15 0,-6 0,-8 0,1 0,-5 0,17 0,5 0,19 0,8 0,-2 0,0 0,-9 0,-2 0,-8 0,-6 0,-6 0,-8 0,1 0,4 0,13 0,41 0,-34 1,1-1,5 1,-1 0,0 1,-3 0,33 3,-14 0,-18 1,-22-1,-14-1,11-3,22-5,34-6,-29 2,3 0,8 0,2-1,3 1,1 1,-7 1,-1 2,-10 2,-3 0,33 0,-28 3,-19 0,-18 1,-1-1,14-1,16 0,20 0,17 0,-40 0,1 0,0 0,0 0,42 0,-20 2,-22-1,-19 1,-14-1,8 4,1-3,8 4,-4-6,-12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06C29DAD-DB6E-2C1D-B59D-85FA03E3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97BFEFE5-FE22-068E-77AA-9D1CADC68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F00000DC-5A2F-8618-2530-327B126DB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17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713C6B02-98E0-74D6-AE29-DE227149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F31AD310-8A2C-6773-822A-FA0D07D76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302AB563-B795-E28E-5F91-B55D5B5B1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53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8C932E10-2DF0-C14C-82C0-FF278018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C226D98F-2222-93C8-869F-6A635EF99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F9F10D09-57E7-285D-46CA-79F0D57A0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62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0F3E082F-FE8C-F5B3-73A8-13A8A9F9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37d1f1062_0_6:notes">
            <a:extLst>
              <a:ext uri="{FF2B5EF4-FFF2-40B4-BE49-F238E27FC236}">
                <a16:creationId xmlns:a16="http://schemas.microsoft.com/office/drawing/2014/main" id="{A8958469-E947-46B2-EA10-FC25E18DC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37d1f1062_0_6:notes">
            <a:extLst>
              <a:ext uri="{FF2B5EF4-FFF2-40B4-BE49-F238E27FC236}">
                <a16:creationId xmlns:a16="http://schemas.microsoft.com/office/drawing/2014/main" id="{3F44E55B-3174-A601-F943-0C18AA88B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922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0F4FDF22-ED47-EABB-198C-719A5679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34151212-D0CC-3DA9-9E2E-54ED10D73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CC9D174D-E476-7F2A-FE8C-41A46A70E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3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aae02f7bc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aae02f7bc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37d1f106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37d1f106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37d1f10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37d1f10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CF3D335F-399C-2757-8433-E18DCAAD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A389371E-9356-D798-4ADE-DC292E653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A9F71EF3-9CEB-56A4-2526-3B3A4032D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is that in real communities (gut, ocean, dirt, </a:t>
            </a:r>
            <a:r>
              <a:rPr lang="en-US" dirty="0" err="1"/>
              <a:t>etc</a:t>
            </a:r>
            <a:r>
              <a:rPr lang="en-US" dirty="0"/>
              <a:t>) there are numerous interactions between phages, bacteria , and resources.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can be hundreds of bacteria, phages, and resource sources.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environmental factors, like water/</a:t>
            </a:r>
            <a:r>
              <a:rPr lang="en-US" dirty="0" err="1"/>
              <a:t>washin</a:t>
            </a:r>
            <a:r>
              <a:rPr lang="en-US" dirty="0"/>
              <a:t> and washout, acidity and harsh chemicals, UV, temperature.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69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3BC5C422-313D-2EEF-DDD4-E71EC23B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97D2602F-6D75-8692-046C-090AD8A325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19D9CF8B-512E-0A75-D9A6-4188CC913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10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51CCD67D-F125-72D7-8056-DC959CAFF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C3F5CC55-C678-996B-2295-D45C43786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0B1F23A1-B230-CCE2-EE2E-2A520DE8C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7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4E166D1A-4F71-6CDE-DC7C-1701181C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23FDBB9A-2E7C-20A4-C615-1179DB9C5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2E6B1CBD-161E-630E-25E4-2375F74D1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95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C18BB617-5742-835A-74A0-8A8C87F0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86215C3B-FCC0-F258-BB90-3F3D1B470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34FCD933-130C-A9FB-9980-93D9CE0D4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how a phage looks like, this is how they work, the life cycle, then this is a real life result.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029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14182-2CFF-CF95-5EF5-39819051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1"/>
          </p:nvPr>
        </p:nvSpPr>
        <p:spPr>
          <a:xfrm>
            <a:off x="4834200" y="1420650"/>
            <a:ext cx="3327600" cy="1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4572000" y="3205675"/>
            <a:ext cx="38520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5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3"/>
          <p:cNvSpPr/>
          <p:nvPr/>
        </p:nvSpPr>
        <p:spPr>
          <a:xfrm flipH="1">
            <a:off x="-1313981" y="206874"/>
            <a:ext cx="4411532" cy="4729544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5">
            <a:alphaModFix/>
          </a:blip>
          <a:srcRect r="4933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84F4E-C0AE-93C6-3680-547B53FC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7999E-A0DB-579B-51D2-DD4FB9D3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ABEF7-3AD8-9927-F457-F301F95A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 userDrawn="1"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1F6E7-9364-F949-4872-A4A189F2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5B0C3-C637-30DF-EA00-4085CF53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EB1EE-EFD2-FE4A-1C0B-F2B8C2D8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63F2-E2B4-B9F9-C55F-DFD9E7BC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4C2D09-4E4D-FEE8-6C17-C0FB3641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 userDrawn="1"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065250" y="-303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7DFA4-D892-5DBE-6729-5796A4AB71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EE26D-F4D5-09C5-3046-4A0E933D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-5400000" flipH="1">
            <a:off x="5764921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8378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0088E-B91E-9F93-A5B0-31EE8CEE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6911-7B30-9EAD-B75C-0E9ED783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9BFBF6F3-74E1-C848-B819-E33674367C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011F3-77CD-D755-21E0-DC5EA16A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BLANK_1_1_1_1_3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 userDrawn="1"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492F-2E23-A5E3-1C45-F825D2E4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D6F0-CC5D-828E-1105-B86E239CD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9BFBF6F3-74E1-C848-B819-E33674367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1" r:id="rId5"/>
    <p:sldLayoutId id="2147483665" r:id="rId6"/>
    <p:sldLayoutId id="2147483684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11" Type="http://schemas.openxmlformats.org/officeDocument/2006/relationships/image" Target="../media/image35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2.png"/><Relationship Id="rId7" Type="http://schemas.openxmlformats.org/officeDocument/2006/relationships/image" Target="../media/image6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8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1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28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49.pn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51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33.png"/><Relationship Id="rId4" Type="http://schemas.openxmlformats.org/officeDocument/2006/relationships/image" Target="../media/image55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ctrTitle"/>
          </p:nvPr>
        </p:nvSpPr>
        <p:spPr>
          <a:xfrm>
            <a:off x="469128" y="335280"/>
            <a:ext cx="5521719" cy="2757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MSC COMPUTATIONAL SCIENCES THESIS DEFENSE</a:t>
            </a:r>
            <a:endParaRPr dirty="0"/>
          </a:p>
        </p:txBody>
      </p:sp>
      <p:sp>
        <p:nvSpPr>
          <p:cNvPr id="365" name="Google Shape;365;p53"/>
          <p:cNvSpPr txBox="1">
            <a:spLocks noGrp="1"/>
          </p:cNvSpPr>
          <p:nvPr>
            <p:ph type="subTitle" idx="1"/>
          </p:nvPr>
        </p:nvSpPr>
        <p:spPr>
          <a:xfrm>
            <a:off x="469127" y="3374808"/>
            <a:ext cx="4444877" cy="128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VICTOR PIASKOWSKI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AMSTERDAM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VRIJE UNIVERSITEIT AMSTERDAM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 MATTI GRALKA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53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3" name="Picture 342" descr="A blue and white cell&#10;&#10;AI-generated content may be incorrect.">
            <a:extLst>
              <a:ext uri="{FF2B5EF4-FFF2-40B4-BE49-F238E27FC236}">
                <a16:creationId xmlns:a16="http://schemas.microsoft.com/office/drawing/2014/main" id="{851E5C2A-1FE5-5A9D-599D-62867592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5389">
            <a:off x="4784257" y="2437989"/>
            <a:ext cx="457200" cy="647700"/>
          </a:xfrm>
          <a:prstGeom prst="rect">
            <a:avLst/>
          </a:prstGeom>
        </p:spPr>
      </p:pic>
      <p:pic>
        <p:nvPicPr>
          <p:cNvPr id="345" name="Picture 344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C282BDD7-7173-3241-CFB2-9AFF12A91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28046">
            <a:off x="5625300" y="275144"/>
            <a:ext cx="457200" cy="584200"/>
          </a:xfrm>
          <a:prstGeom prst="rect">
            <a:avLst/>
          </a:prstGeom>
        </p:spPr>
      </p:pic>
      <p:pic>
        <p:nvPicPr>
          <p:cNvPr id="347" name="Picture 34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29BFB927-B793-21E3-D156-E86E1FEE8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148" y="52922"/>
            <a:ext cx="457200" cy="647700"/>
          </a:xfrm>
          <a:prstGeom prst="rect">
            <a:avLst/>
          </a:prstGeom>
        </p:spPr>
      </p:pic>
      <p:pic>
        <p:nvPicPr>
          <p:cNvPr id="349" name="Picture 348" descr="A orange object with lines and dots&#10;&#10;AI-generated content may be incorrect.">
            <a:extLst>
              <a:ext uri="{FF2B5EF4-FFF2-40B4-BE49-F238E27FC236}">
                <a16:creationId xmlns:a16="http://schemas.microsoft.com/office/drawing/2014/main" id="{C39986DB-8ED9-822B-8337-2D84FECA5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6378">
            <a:off x="3290101" y="2909779"/>
            <a:ext cx="457200" cy="647700"/>
          </a:xfrm>
          <a:prstGeom prst="rect">
            <a:avLst/>
          </a:prstGeom>
        </p:spPr>
      </p:pic>
      <p:pic>
        <p:nvPicPr>
          <p:cNvPr id="351" name="Picture 350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D3445B7B-DDAC-128B-9271-D7E53D259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40498">
            <a:off x="5052623" y="3949243"/>
            <a:ext cx="457200" cy="647700"/>
          </a:xfrm>
          <a:prstGeom prst="rect">
            <a:avLst/>
          </a:prstGeom>
        </p:spPr>
      </p:pic>
      <p:pic>
        <p:nvPicPr>
          <p:cNvPr id="353" name="Picture 352" descr="A cartoon of a virus&#10;&#10;AI-generated content may be incorrect.">
            <a:extLst>
              <a:ext uri="{FF2B5EF4-FFF2-40B4-BE49-F238E27FC236}">
                <a16:creationId xmlns:a16="http://schemas.microsoft.com/office/drawing/2014/main" id="{E3F96DAC-09B8-8E5F-029D-BBBF55A57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41530">
            <a:off x="7074600" y="1440815"/>
            <a:ext cx="457200" cy="546100"/>
          </a:xfrm>
          <a:prstGeom prst="rect">
            <a:avLst/>
          </a:prstGeom>
        </p:spPr>
      </p:pic>
      <p:pic>
        <p:nvPicPr>
          <p:cNvPr id="355" name="Picture 354" descr="A green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87373C9-687A-A4F4-3016-6A604923D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89722">
            <a:off x="64399" y="2888877"/>
            <a:ext cx="457200" cy="584200"/>
          </a:xfrm>
          <a:prstGeom prst="rect">
            <a:avLst/>
          </a:prstGeom>
        </p:spPr>
      </p:pic>
      <p:pic>
        <p:nvPicPr>
          <p:cNvPr id="357" name="Picture 356" descr="A cartoon of a virus&#10;&#10;AI-generated content may be incorrect.">
            <a:extLst>
              <a:ext uri="{FF2B5EF4-FFF2-40B4-BE49-F238E27FC236}">
                <a16:creationId xmlns:a16="http://schemas.microsoft.com/office/drawing/2014/main" id="{D6D2D63F-8BA3-BC83-21C6-F8655E3108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78035">
            <a:off x="3503855" y="4331970"/>
            <a:ext cx="457200" cy="546100"/>
          </a:xfrm>
          <a:prstGeom prst="rect">
            <a:avLst/>
          </a:prstGeom>
        </p:spPr>
      </p:pic>
      <p:pic>
        <p:nvPicPr>
          <p:cNvPr id="359" name="Picture 358" descr="A purple and white virus with black lines&#10;&#10;AI-generated content may be incorrect.">
            <a:extLst>
              <a:ext uri="{FF2B5EF4-FFF2-40B4-BE49-F238E27FC236}">
                <a16:creationId xmlns:a16="http://schemas.microsoft.com/office/drawing/2014/main" id="{C0976D08-CA5E-4516-62A8-6196A91185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562">
            <a:off x="8371740" y="2606485"/>
            <a:ext cx="457200" cy="54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F7ECAB5-B65E-7038-4FF1-C34AEAFC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11E21232-47B9-FA11-D8DC-867A209E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06" y="1514700"/>
            <a:ext cx="2888062" cy="1353779"/>
          </a:xfrm>
          <a:prstGeom prst="rect">
            <a:avLst/>
          </a:prstGeom>
        </p:spPr>
      </p:pic>
      <p:pic>
        <p:nvPicPr>
          <p:cNvPr id="7" name="Picture 6" descr="A diagram of a cell&#10;&#10;AI-generated content may be incorrect.">
            <a:extLst>
              <a:ext uri="{FF2B5EF4-FFF2-40B4-BE49-F238E27FC236}">
                <a16:creationId xmlns:a16="http://schemas.microsoft.com/office/drawing/2014/main" id="{EB700AA5-C94F-C2BC-BBFD-A09B8F3C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703" y="1428746"/>
            <a:ext cx="2888061" cy="1353779"/>
          </a:xfrm>
          <a:prstGeom prst="rect">
            <a:avLst/>
          </a:prstGeom>
        </p:spPr>
      </p:pic>
      <p:pic>
        <p:nvPicPr>
          <p:cNvPr id="20" name="Picture 19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10A9FAF9-B2A5-7942-57BD-837B8B9E4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04" y="3415053"/>
            <a:ext cx="2888062" cy="13537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E25CA3-A100-AA05-7577-AD874B0D88DD}"/>
              </a:ext>
            </a:extLst>
          </p:cNvPr>
          <p:cNvSpPr txBox="1"/>
          <p:nvPr/>
        </p:nvSpPr>
        <p:spPr>
          <a:xfrm>
            <a:off x="269204" y="1191207"/>
            <a:ext cx="288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Agent Based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69FB0A-256C-B23C-75A2-BD6228339C00}"/>
              </a:ext>
            </a:extLst>
          </p:cNvPr>
          <p:cNvSpPr txBox="1"/>
          <p:nvPr/>
        </p:nvSpPr>
        <p:spPr>
          <a:xfrm>
            <a:off x="6010701" y="1104042"/>
            <a:ext cx="288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Consumer-Resource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22BBA-5350-38F3-A2CA-7A9B8934CAB8}"/>
              </a:ext>
            </a:extLst>
          </p:cNvPr>
          <p:cNvSpPr txBox="1"/>
          <p:nvPr/>
        </p:nvSpPr>
        <p:spPr>
          <a:xfrm>
            <a:off x="6026645" y="3027145"/>
            <a:ext cx="286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Montserrat" pitchFamily="2" charset="77"/>
              </a:rPr>
              <a:t>Lotka</a:t>
            </a:r>
            <a:r>
              <a:rPr lang="en-US" b="1" dirty="0">
                <a:latin typeface="Montserrat" pitchFamily="2" charset="77"/>
              </a:rPr>
              <a:t>-Volterra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15E50-EF26-AF18-4A80-586E090C5620}"/>
              </a:ext>
            </a:extLst>
          </p:cNvPr>
          <p:cNvSpPr txBox="1"/>
          <p:nvPr/>
        </p:nvSpPr>
        <p:spPr>
          <a:xfrm>
            <a:off x="269204" y="3107276"/>
            <a:ext cx="286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Trait-based (PDE) Model</a:t>
            </a:r>
          </a:p>
        </p:txBody>
      </p:sp>
      <p:pic>
        <p:nvPicPr>
          <p:cNvPr id="15" name="Picture 14" descr="A diagram of a circular cycle&#10;&#10;AI-generated content may be incorrect.">
            <a:extLst>
              <a:ext uri="{FF2B5EF4-FFF2-40B4-BE49-F238E27FC236}">
                <a16:creationId xmlns:a16="http://schemas.microsoft.com/office/drawing/2014/main" id="{A4E08257-8DE5-85F3-63B6-954F20731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701" y="3337819"/>
            <a:ext cx="2881881" cy="1350882"/>
          </a:xfrm>
          <a:prstGeom prst="rect">
            <a:avLst/>
          </a:prstGeom>
        </p:spPr>
      </p:pic>
      <p:sp>
        <p:nvSpPr>
          <p:cNvPr id="33" name="Google Shape;420;p57">
            <a:extLst>
              <a:ext uri="{FF2B5EF4-FFF2-40B4-BE49-F238E27FC236}">
                <a16:creationId xmlns:a16="http://schemas.microsoft.com/office/drawing/2014/main" id="{78DC5CF9-4121-923A-6AD7-3FF7D8469204}"/>
              </a:ext>
            </a:extLst>
          </p:cNvPr>
          <p:cNvSpPr txBox="1">
            <a:spLocks/>
          </p:cNvSpPr>
          <p:nvPr/>
        </p:nvSpPr>
        <p:spPr>
          <a:xfrm flipH="1">
            <a:off x="2489400" y="389194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Different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282F1-80FE-F787-CF2E-1B8B37C1D735}"/>
              </a:ext>
            </a:extLst>
          </p:cNvPr>
          <p:cNvSpPr txBox="1"/>
          <p:nvPr/>
        </p:nvSpPr>
        <p:spPr>
          <a:xfrm>
            <a:off x="3102455" y="1242103"/>
            <a:ext cx="2888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Spatial vs. Non-Spatial Models</a:t>
            </a:r>
          </a:p>
          <a:p>
            <a:pPr algn="ctr"/>
            <a:r>
              <a:rPr lang="en-US" b="1" dirty="0">
                <a:latin typeface="Montserrat" pitchFamily="2" charset="77"/>
              </a:rPr>
              <a:t>Explicit vs. Implicit Resource Consumption</a:t>
            </a:r>
          </a:p>
          <a:p>
            <a:pPr algn="ctr"/>
            <a:r>
              <a:rPr lang="en-US" b="1" dirty="0">
                <a:latin typeface="Montserrat" pitchFamily="2" charset="77"/>
              </a:rPr>
              <a:t>Individual vs. Population Based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E4B5B-1E27-39A8-18C6-907C9049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0A7A9131-160F-934F-4AE6-C5DA905BD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132003">
            <a:off x="6479130" y="72689"/>
            <a:ext cx="457200" cy="584200"/>
          </a:xfrm>
          <a:prstGeom prst="rect">
            <a:avLst/>
          </a:prstGeom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3F7225EC-56E5-0D24-12EC-3DA8F0306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9931">
            <a:off x="40604" y="2536313"/>
            <a:ext cx="457200" cy="584200"/>
          </a:xfrm>
          <a:prstGeom prst="rect">
            <a:avLst/>
          </a:prstGeom>
        </p:spPr>
      </p:pic>
      <p:pic>
        <p:nvPicPr>
          <p:cNvPr id="12" name="Picture 11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14B918C5-AA8E-83E9-06A0-76C1E7B24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84771">
            <a:off x="5780260" y="3262978"/>
            <a:ext cx="457200" cy="584200"/>
          </a:xfrm>
          <a:prstGeom prst="rect">
            <a:avLst/>
          </a:prstGeom>
        </p:spPr>
      </p:pic>
      <p:pic>
        <p:nvPicPr>
          <p:cNvPr id="14" name="Picture 13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A019612D-23C0-0541-08AD-A227FB233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6214" y="379300"/>
            <a:ext cx="457200" cy="584200"/>
          </a:xfrm>
          <a:prstGeom prst="rect">
            <a:avLst/>
          </a:prstGeom>
        </p:spPr>
      </p:pic>
      <p:pic>
        <p:nvPicPr>
          <p:cNvPr id="17" name="Picture 1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F838ACEF-1395-B118-5816-C7645650FB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009815">
            <a:off x="1367200" y="421782"/>
            <a:ext cx="457200" cy="584200"/>
          </a:xfrm>
          <a:prstGeom prst="rect">
            <a:avLst/>
          </a:prstGeom>
        </p:spPr>
      </p:pic>
      <p:pic>
        <p:nvPicPr>
          <p:cNvPr id="19" name="Picture 18" descr="A blue bacteria with white lines&#10;&#10;AI-generated content may be incorrect.">
            <a:extLst>
              <a:ext uri="{FF2B5EF4-FFF2-40B4-BE49-F238E27FC236}">
                <a16:creationId xmlns:a16="http://schemas.microsoft.com/office/drawing/2014/main" id="{227B21B0-0D10-D201-4720-04DC2FC61B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415350">
            <a:off x="3890668" y="4105154"/>
            <a:ext cx="457200" cy="584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C66C84-6F55-6EA8-1E45-955FB43688C8}"/>
              </a:ext>
            </a:extLst>
          </p:cNvPr>
          <p:cNvSpPr txBox="1"/>
          <p:nvPr/>
        </p:nvSpPr>
        <p:spPr>
          <a:xfrm>
            <a:off x="707060" y="2800008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Spatial, Explicit, Individual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AF47FA-71EE-D18F-3600-10A6EE53E913}"/>
              </a:ext>
            </a:extLst>
          </p:cNvPr>
          <p:cNvSpPr txBox="1"/>
          <p:nvPr/>
        </p:nvSpPr>
        <p:spPr>
          <a:xfrm>
            <a:off x="438320" y="4750692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Spatial, Explicit, Population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66ED25-0364-F2A4-FA36-02DC0DFFD5D9}"/>
              </a:ext>
            </a:extLst>
          </p:cNvPr>
          <p:cNvSpPr txBox="1"/>
          <p:nvPr/>
        </p:nvSpPr>
        <p:spPr>
          <a:xfrm>
            <a:off x="5939403" y="2769726"/>
            <a:ext cx="2735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Non-Spatial, Explicit, Population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77DA3E-A614-A7AD-66DD-079DC18EEB01}"/>
              </a:ext>
            </a:extLst>
          </p:cNvPr>
          <p:cNvSpPr txBox="1"/>
          <p:nvPr/>
        </p:nvSpPr>
        <p:spPr>
          <a:xfrm>
            <a:off x="5467867" y="4678522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Non-Spatial, Implicit, Population</a:t>
            </a:r>
          </a:p>
        </p:txBody>
      </p:sp>
    </p:spTree>
    <p:extLst>
      <p:ext uri="{BB962C8B-B14F-4D97-AF65-F5344CB8AC3E}">
        <p14:creationId xmlns:p14="http://schemas.microsoft.com/office/powerpoint/2010/main" val="33651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B8CB-444B-3A01-C672-B0B326C6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025" y="1175616"/>
            <a:ext cx="4563900" cy="531900"/>
          </a:xfrm>
        </p:spPr>
        <p:txBody>
          <a:bodyPr/>
          <a:lstStyle/>
          <a:p>
            <a:r>
              <a:rPr lang="en-US" dirty="0"/>
              <a:t>Parts of a Phage-Bacteria-Resource ODE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7B7D5-8B1A-0985-EAC0-F7A5CED11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Bacteria </a:t>
            </a:r>
            <a:r>
              <a:rPr lang="en-US" dirty="0">
                <a:highlight>
                  <a:srgbClr val="00FF00"/>
                </a:highlight>
              </a:rPr>
              <a:t>consume</a:t>
            </a:r>
            <a:r>
              <a:rPr lang="en-US" dirty="0"/>
              <a:t> resources</a:t>
            </a:r>
          </a:p>
          <a:p>
            <a:r>
              <a:rPr lang="en-US" dirty="0"/>
              <a:t>Bacteria become </a:t>
            </a:r>
            <a:r>
              <a:rPr lang="en-US" dirty="0">
                <a:highlight>
                  <a:srgbClr val="FFFF00"/>
                </a:highlight>
              </a:rPr>
              <a:t>infected</a:t>
            </a:r>
          </a:p>
          <a:p>
            <a:r>
              <a:rPr lang="en-US" dirty="0"/>
              <a:t>Bacteria </a:t>
            </a:r>
            <a:r>
              <a:rPr lang="en-US" dirty="0">
                <a:highlight>
                  <a:srgbClr val="00FFFF"/>
                </a:highlight>
              </a:rPr>
              <a:t>die</a:t>
            </a:r>
          </a:p>
          <a:p>
            <a:r>
              <a:rPr lang="en-US" dirty="0"/>
              <a:t>Bacteria </a:t>
            </a:r>
            <a:r>
              <a:rPr lang="en-US" dirty="0">
                <a:highlight>
                  <a:srgbClr val="FF00FF"/>
                </a:highlight>
              </a:rPr>
              <a:t>release</a:t>
            </a:r>
            <a:r>
              <a:rPr lang="en-US" dirty="0"/>
              <a:t> phages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FB658-D8D9-5C22-1567-12EC81EE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0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A6661-01B1-DEA9-A277-60821E66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A71D-68DB-CCEB-BECF-307C33FB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 dirty="0"/>
              <a:t>Adapted Golding Model for a pxbxr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BB3D-DC7B-3E6C-02B4-96BADCC21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" t="1907" r="751" b="808"/>
          <a:stretch/>
        </p:blipFill>
        <p:spPr>
          <a:xfrm>
            <a:off x="0" y="1202796"/>
            <a:ext cx="5701028" cy="3342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61172-0C9A-DBD0-AA2D-40D742A9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EF469-5311-2B70-C922-E40AC36B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84" y="1134229"/>
            <a:ext cx="3425916" cy="34691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B2FF4E-B504-79F4-7FAC-5A3E4520E908}"/>
                  </a:ext>
                </a:extLst>
              </p14:cNvPr>
              <p14:cNvContentPartPr/>
              <p14:nvPr/>
            </p14:nvContentPartPr>
            <p14:xfrm>
              <a:off x="1438895" y="1516345"/>
              <a:ext cx="1834560" cy="28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B2FF4E-B504-79F4-7FAC-5A3E4520E9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9255" y="1336705"/>
                <a:ext cx="2014200" cy="3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67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AE5AAF56-01BD-1E42-8B8C-81F128B0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23AED767-E02D-6FA1-85F7-D8DD118B4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13BFD6F2-6EF2-D964-B324-A1C7343F87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8EC234C3-5F3E-5DF6-2E23-1A4AFCE56A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DASHBOARD AND ODE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EFEDFE23-3810-92E8-C52B-439657E4EBA4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FAD36699-F89E-57B1-1303-470A2340640D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E60D2-5247-A4DC-CCED-E83500EA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cartoon of a cell&#10;&#10;AI-generated content may be incorrect.">
            <a:extLst>
              <a:ext uri="{FF2B5EF4-FFF2-40B4-BE49-F238E27FC236}">
                <a16:creationId xmlns:a16="http://schemas.microsoft.com/office/drawing/2014/main" id="{2333B8A0-1C67-6BF9-958C-01C15EBB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04" y="3553475"/>
            <a:ext cx="457200" cy="584200"/>
          </a:xfrm>
          <a:prstGeom prst="rect">
            <a:avLst/>
          </a:prstGeom>
        </p:spPr>
      </p:pic>
      <p:pic>
        <p:nvPicPr>
          <p:cNvPr id="7" name="Picture 6" descr="A pink and blue diamond shaped object&#10;&#10;AI-generated content may be incorrect.">
            <a:extLst>
              <a:ext uri="{FF2B5EF4-FFF2-40B4-BE49-F238E27FC236}">
                <a16:creationId xmlns:a16="http://schemas.microsoft.com/office/drawing/2014/main" id="{17C1F62D-00DB-3806-54F1-297582C9D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20242">
            <a:off x="1875497" y="4325856"/>
            <a:ext cx="457200" cy="584200"/>
          </a:xfrm>
          <a:prstGeom prst="rect">
            <a:avLst/>
          </a:prstGeom>
        </p:spPr>
      </p:pic>
      <p:pic>
        <p:nvPicPr>
          <p:cNvPr id="9" name="Picture 8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FEEA1DD-25A5-EE04-35A3-E3C82F45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939">
            <a:off x="6611847" y="2335877"/>
            <a:ext cx="457200" cy="584200"/>
          </a:xfrm>
          <a:prstGeom prst="rect">
            <a:avLst/>
          </a:prstGeom>
        </p:spPr>
      </p:pic>
      <p:pic>
        <p:nvPicPr>
          <p:cNvPr id="11" name="Picture 10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89F43BE1-A5CE-EDB5-2222-BB882CF4B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89558">
            <a:off x="7621159" y="512182"/>
            <a:ext cx="457200" cy="584200"/>
          </a:xfrm>
          <a:prstGeom prst="rect">
            <a:avLst/>
          </a:prstGeom>
        </p:spPr>
      </p:pic>
      <p:pic>
        <p:nvPicPr>
          <p:cNvPr id="13" name="Picture 12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E61649D1-D855-8E6A-5257-6235757D7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81128">
            <a:off x="6781678" y="3867616"/>
            <a:ext cx="457200" cy="584200"/>
          </a:xfrm>
          <a:prstGeom prst="rect">
            <a:avLst/>
          </a:prstGeom>
        </p:spPr>
      </p:pic>
      <p:pic>
        <p:nvPicPr>
          <p:cNvPr id="15" name="Picture 14" descr="A green and yellow oval object with orange border&#10;&#10;AI-generated content may be incorrect.">
            <a:extLst>
              <a:ext uri="{FF2B5EF4-FFF2-40B4-BE49-F238E27FC236}">
                <a16:creationId xmlns:a16="http://schemas.microsoft.com/office/drawing/2014/main" id="{09472807-3E6C-2418-EF76-00D5658DF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6898" y="512182"/>
            <a:ext cx="457200" cy="584200"/>
          </a:xfrm>
          <a:prstGeom prst="rect">
            <a:avLst/>
          </a:prstGeom>
        </p:spPr>
      </p:pic>
      <p:pic>
        <p:nvPicPr>
          <p:cNvPr id="17" name="Picture 16" descr="A blue and black cell&#10;&#10;AI-generated content may be incorrect.">
            <a:extLst>
              <a:ext uri="{FF2B5EF4-FFF2-40B4-BE49-F238E27FC236}">
                <a16:creationId xmlns:a16="http://schemas.microsoft.com/office/drawing/2014/main" id="{BA093A55-A8F8-3CD4-27BA-C81F64D6C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87978">
            <a:off x="4170227" y="1237267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89AC-F199-F62A-8A7B-AD338175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959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Simulation Flowchart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E368E-2888-58A9-97B0-051AF68C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61" y="822290"/>
            <a:ext cx="2551078" cy="4233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2395-A6BE-5590-73BD-928DBE2B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93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A3D-2A36-4D0D-370A-27C3D8E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FB01-67A9-7150-C18C-D82D8397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61" y="1118927"/>
            <a:ext cx="3078020" cy="3851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D0278-09FA-7F55-6EF8-C2994123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2" y="3224018"/>
            <a:ext cx="2361033" cy="154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54092-1D72-F560-7CD4-DF8949D7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832" y="520567"/>
            <a:ext cx="2006745" cy="757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ABD04-82AF-B269-1EB8-E73A704D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119" y="871043"/>
            <a:ext cx="1652036" cy="765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3CDE2-2926-6E90-8F6A-FC2CDC2DD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3" y="520567"/>
            <a:ext cx="1702805" cy="788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40490-1D69-246D-BC09-4DD73B1A1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868680"/>
            <a:ext cx="1702805" cy="788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5639DE-9DC9-1DF9-51C7-CA41209F6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287" y="1216793"/>
            <a:ext cx="1702805" cy="788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4A564-1978-5DCC-57FC-9CD5DC297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69" y="3506912"/>
            <a:ext cx="2016356" cy="1543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D872-D97C-588A-0389-83282ABE3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167" y="2117804"/>
            <a:ext cx="1898309" cy="879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2846E7-791F-CC46-F301-620FCA0B8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618" y="2515336"/>
            <a:ext cx="1898309" cy="879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48E4A0-D5A5-9E3D-3174-2C7A2B1D28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2832" y="2117804"/>
            <a:ext cx="2749759" cy="8793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6D98-2CC1-5CD8-D3A7-E982428A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1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D5BD-6439-7238-35E1-28123E91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B3-3EEE-26B7-1F0F-82EECE7D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276"/>
            <a:ext cx="7704000" cy="572700"/>
          </a:xfrm>
        </p:spPr>
        <p:txBody>
          <a:bodyPr/>
          <a:lstStyle/>
          <a:p>
            <a:r>
              <a:rPr lang="en-US" dirty="0"/>
              <a:t>Running the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1B602-5607-0EA0-71C9-4AA5811F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" y="792712"/>
            <a:ext cx="5201914" cy="3878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572B3-E77D-60EC-9B2E-59EF6FBC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438" y="1171340"/>
            <a:ext cx="3909562" cy="3229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61A57-D325-5C57-929B-F93C58727739}"/>
              </a:ext>
            </a:extLst>
          </p:cNvPr>
          <p:cNvSpPr txBox="1"/>
          <p:nvPr/>
        </p:nvSpPr>
        <p:spPr>
          <a:xfrm>
            <a:off x="5313346" y="4345325"/>
            <a:ext cx="35157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fully automated, “manually” enter data</a:t>
            </a:r>
          </a:p>
          <a:p>
            <a:r>
              <a:rPr lang="en-US" dirty="0"/>
              <a:t>Low-code, boilerplate-like code</a:t>
            </a:r>
          </a:p>
          <a:p>
            <a:r>
              <a:rPr lang="en-US" dirty="0"/>
              <a:t>ODE code implementation</a:t>
            </a:r>
          </a:p>
        </p:txBody>
      </p:sp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56DD873C-EAE0-1BD6-B7C2-3EB4F39D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000" y="450090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B27B8F27-851A-D513-44F6-28F1E48E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8404">
            <a:off x="7269972" y="94761"/>
            <a:ext cx="457200" cy="584200"/>
          </a:xfrm>
          <a:prstGeom prst="rect">
            <a:avLst/>
          </a:prstGeom>
        </p:spPr>
      </p:pic>
      <p:pic>
        <p:nvPicPr>
          <p:cNvPr id="13" name="Picture 12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64E00B5A-2795-6DF2-F323-CF4718B40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25381">
            <a:off x="4267199" y="4496320"/>
            <a:ext cx="457200" cy="584200"/>
          </a:xfrm>
          <a:prstGeom prst="rect">
            <a:avLst/>
          </a:prstGeom>
        </p:spPr>
      </p:pic>
      <p:pic>
        <p:nvPicPr>
          <p:cNvPr id="15" name="Picture 14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6E39F306-29CE-0DEC-9D63-0EC5FB8F1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3524">
            <a:off x="979714" y="142312"/>
            <a:ext cx="457200" cy="584200"/>
          </a:xfrm>
          <a:prstGeom prst="rect">
            <a:avLst/>
          </a:prstGeom>
        </p:spPr>
      </p:pic>
      <p:pic>
        <p:nvPicPr>
          <p:cNvPr id="17" name="Picture 1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AC70EA9B-8E45-F135-600D-086100B26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17342">
            <a:off x="4346931" y="959794"/>
            <a:ext cx="457200" cy="5842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D6495B-F476-32F9-C78B-8C6CEAB0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9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FCD-5400-D9FF-0869-D57E5B2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3D61-2A70-C02A-5B18-8CD40AC9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7197"/>
            <a:ext cx="7704000" cy="572700"/>
          </a:xfrm>
        </p:spPr>
        <p:txBody>
          <a:bodyPr/>
          <a:lstStyle/>
          <a:p>
            <a:r>
              <a:rPr lang="en-US" dirty="0"/>
              <a:t>ODE Code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E842-250C-1798-DC89-D3AA9812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395"/>
          <a:stretch/>
        </p:blipFill>
        <p:spPr>
          <a:xfrm>
            <a:off x="0" y="797625"/>
            <a:ext cx="4655642" cy="3045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884A4-1813-8549-829A-1AAE4545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469" r="28287" b="1271"/>
          <a:stretch/>
        </p:blipFill>
        <p:spPr>
          <a:xfrm>
            <a:off x="4572000" y="1246368"/>
            <a:ext cx="4572000" cy="35208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A82AF-0019-4AE5-DF46-75ED70B2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38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B5A0-C842-0335-0DCA-9A9F17A2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53F7-134A-1934-2FC5-D6EF115F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Plot Basic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CFDAF-8CFB-B578-4120-458B6734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87" y="1017725"/>
            <a:ext cx="6158625" cy="3816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41E1B-5F69-A6EE-C12D-C914136D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18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C2B6-502B-E2B3-2F4E-8C8624E0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07B2-BC65-11E9-7D80-98D3B217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76" y="277641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sp>
        <p:nvSpPr>
          <p:cNvPr id="11" name="Google Shape;434;p59">
            <a:extLst>
              <a:ext uri="{FF2B5EF4-FFF2-40B4-BE49-F238E27FC236}">
                <a16:creationId xmlns:a16="http://schemas.microsoft.com/office/drawing/2014/main" id="{14E87C02-1D59-4A15-AF67-1A78484705E7}"/>
              </a:ext>
            </a:extLst>
          </p:cNvPr>
          <p:cNvSpPr txBox="1">
            <a:spLocks/>
          </p:cNvSpPr>
          <p:nvPr/>
        </p:nvSpPr>
        <p:spPr>
          <a:xfrm>
            <a:off x="-3" y="2440207"/>
            <a:ext cx="9144001" cy="2153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00" dirty="0">
                <a:latin typeface="Montserrat" pitchFamily="2" charset="77"/>
              </a:rPr>
              <a:t>Selectable dropdowns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Change axis-scale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Run Serial Transfer in Advanced Analysis 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Change parameter values and settings 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Decide specific parameter values or range of values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Every graph element is </a:t>
            </a:r>
            <a:r>
              <a:rPr lang="en-US" sz="2200" dirty="0" err="1">
                <a:latin typeface="Montserrat" pitchFamily="2" charset="77"/>
              </a:rPr>
              <a:t>hoverable</a:t>
            </a:r>
            <a:r>
              <a:rPr lang="en-US" sz="2200" dirty="0">
                <a:latin typeface="Montserrat" pitchFamily="2" charset="77"/>
              </a:rPr>
              <a:t> – displays parameter condition, compare values</a:t>
            </a:r>
          </a:p>
        </p:txBody>
      </p:sp>
      <p:sp>
        <p:nvSpPr>
          <p:cNvPr id="5" name="Google Shape;434;p59">
            <a:extLst>
              <a:ext uri="{FF2B5EF4-FFF2-40B4-BE49-F238E27FC236}">
                <a16:creationId xmlns:a16="http://schemas.microsoft.com/office/drawing/2014/main" id="{9A55005D-96E6-663B-3864-D9A4EBD9F80F}"/>
              </a:ext>
            </a:extLst>
          </p:cNvPr>
          <p:cNvSpPr txBox="1">
            <a:spLocks/>
          </p:cNvSpPr>
          <p:nvPr/>
        </p:nvSpPr>
        <p:spPr>
          <a:xfrm>
            <a:off x="-3" y="1345285"/>
            <a:ext cx="9144001" cy="477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Montserrat" pitchFamily="2" charset="77"/>
              </a:rPr>
              <a:t>Interaction is </a:t>
            </a:r>
            <a:r>
              <a:rPr lang="en-US" sz="2400" b="1" dirty="0">
                <a:latin typeface="Montserrat" pitchFamily="2" charset="77"/>
              </a:rPr>
              <a:t>forefront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DB23-16A7-C7DC-4621-B94B2DAE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720000" y="1203751"/>
            <a:ext cx="23690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81" name="Google Shape;381;p55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1057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2" name="Google Shape;382;p55"/>
          <p:cNvSpPr txBox="1">
            <a:spLocks noGrp="1"/>
          </p:cNvSpPr>
          <p:nvPr>
            <p:ph type="subTitle" idx="1"/>
          </p:nvPr>
        </p:nvSpPr>
        <p:spPr>
          <a:xfrm>
            <a:off x="720000" y="1790276"/>
            <a:ext cx="208619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  <a:endParaRPr dirty="0"/>
          </a:p>
        </p:txBody>
      </p:sp>
      <p:sp>
        <p:nvSpPr>
          <p:cNvPr id="383" name="Google Shape;383;p55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3296700" y="1195146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84" name="Google Shape;384;p5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3296700" y="60197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5" name="Google Shape;385;p55"/>
          <p:cNvSpPr txBox="1">
            <a:spLocks noGrp="1"/>
          </p:cNvSpPr>
          <p:nvPr>
            <p:ph type="subTitle" idx="5"/>
          </p:nvPr>
        </p:nvSpPr>
        <p:spPr>
          <a:xfrm>
            <a:off x="3296700" y="1781671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  <a:endParaRPr dirty="0"/>
          </a:p>
        </p:txBody>
      </p:sp>
      <p:sp>
        <p:nvSpPr>
          <p:cNvPr id="386" name="Google Shape;386;p55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32967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87" name="Google Shape;387;p5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32967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8" name="Google Shape;388;p55"/>
          <p:cNvSpPr txBox="1">
            <a:spLocks noGrp="1"/>
          </p:cNvSpPr>
          <p:nvPr>
            <p:ph type="subTitle" idx="8"/>
          </p:nvPr>
        </p:nvSpPr>
        <p:spPr>
          <a:xfrm>
            <a:off x="32967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PLOTS AND FIGURES</a:t>
            </a:r>
            <a:endParaRPr dirty="0"/>
          </a:p>
        </p:txBody>
      </p:sp>
      <p:sp>
        <p:nvSpPr>
          <p:cNvPr id="389" name="Google Shape;389;p55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9805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AND CONCLUSIONS</a:t>
            </a:r>
            <a:endParaRPr dirty="0"/>
          </a:p>
        </p:txBody>
      </p:sp>
      <p:sp>
        <p:nvSpPr>
          <p:cNvPr id="390" name="Google Shape;390;p5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9805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1" name="Google Shape;391;p55"/>
          <p:cNvSpPr txBox="1">
            <a:spLocks noGrp="1"/>
          </p:cNvSpPr>
          <p:nvPr>
            <p:ph type="subTitle" idx="14"/>
          </p:nvPr>
        </p:nvSpPr>
        <p:spPr>
          <a:xfrm>
            <a:off x="59805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BIGGEST TAKEAWAYS</a:t>
            </a:r>
          </a:p>
        </p:txBody>
      </p:sp>
      <p:sp>
        <p:nvSpPr>
          <p:cNvPr id="2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F3CDE345-DCD4-58A1-9F18-DA21F5D9D7AD}"/>
              </a:ext>
            </a:extLst>
          </p:cNvPr>
          <p:cNvSpPr txBox="1">
            <a:spLocks/>
          </p:cNvSpPr>
          <p:nvPr/>
        </p:nvSpPr>
        <p:spPr>
          <a:xfrm>
            <a:off x="5873400" y="1194921"/>
            <a:ext cx="26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METHODOLOGY</a:t>
            </a:r>
          </a:p>
        </p:txBody>
      </p:sp>
      <p:sp>
        <p:nvSpPr>
          <p:cNvPr id="3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5CF38F14-D887-1409-DD19-1BF4A6F8EB30}"/>
              </a:ext>
            </a:extLst>
          </p:cNvPr>
          <p:cNvSpPr txBox="1">
            <a:spLocks/>
          </p:cNvSpPr>
          <p:nvPr/>
        </p:nvSpPr>
        <p:spPr>
          <a:xfrm>
            <a:off x="5873400" y="60174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385;p55">
            <a:extLst>
              <a:ext uri="{FF2B5EF4-FFF2-40B4-BE49-F238E27FC236}">
                <a16:creationId xmlns:a16="http://schemas.microsoft.com/office/drawing/2014/main" id="{0E9D3B3A-EB01-9465-BA06-35C6A3A4E488}"/>
              </a:ext>
            </a:extLst>
          </p:cNvPr>
          <p:cNvSpPr txBox="1">
            <a:spLocks/>
          </p:cNvSpPr>
          <p:nvPr/>
        </p:nvSpPr>
        <p:spPr>
          <a:xfrm>
            <a:off x="5873400" y="1781446"/>
            <a:ext cx="266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DASHBOARD AND ODE MODEL</a:t>
            </a:r>
          </a:p>
        </p:txBody>
      </p:sp>
      <p:pic>
        <p:nvPicPr>
          <p:cNvPr id="30" name="Picture 29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921C09F8-4A10-33DC-6A70-DDEBA0F8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43309">
            <a:off x="8472806" y="3153234"/>
            <a:ext cx="457200" cy="584200"/>
          </a:xfrm>
          <a:prstGeom prst="rect">
            <a:avLst/>
          </a:prstGeom>
        </p:spPr>
      </p:pic>
      <p:pic>
        <p:nvPicPr>
          <p:cNvPr id="32" name="Picture 31" descr="A yellow and green object&#10;&#10;AI-generated content may be incorrect.">
            <a:extLst>
              <a:ext uri="{FF2B5EF4-FFF2-40B4-BE49-F238E27FC236}">
                <a16:creationId xmlns:a16="http://schemas.microsoft.com/office/drawing/2014/main" id="{F399A5A3-A56B-5FC1-BED1-5ACAEB3E9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12687">
            <a:off x="4444569" y="475935"/>
            <a:ext cx="457200" cy="584200"/>
          </a:xfrm>
          <a:prstGeom prst="rect">
            <a:avLst/>
          </a:prstGeom>
        </p:spPr>
      </p:pic>
      <p:pic>
        <p:nvPicPr>
          <p:cNvPr id="34" name="Picture 33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C6DDF69-5412-8E68-74AD-AA481FEFD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647" y="3420655"/>
            <a:ext cx="457200" cy="584200"/>
          </a:xfrm>
          <a:prstGeom prst="rect">
            <a:avLst/>
          </a:prstGeom>
        </p:spPr>
      </p:pic>
      <p:pic>
        <p:nvPicPr>
          <p:cNvPr id="36" name="Picture 35" descr="A pink and white cartoon with black lines and dots&#10;&#10;AI-generated content may be incorrect.">
            <a:extLst>
              <a:ext uri="{FF2B5EF4-FFF2-40B4-BE49-F238E27FC236}">
                <a16:creationId xmlns:a16="http://schemas.microsoft.com/office/drawing/2014/main" id="{91A6A6CD-A436-F481-7DFF-A42153659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1308">
            <a:off x="3123356" y="2219201"/>
            <a:ext cx="457200" cy="546100"/>
          </a:xfrm>
          <a:prstGeom prst="rect">
            <a:avLst/>
          </a:prstGeom>
        </p:spPr>
      </p:pic>
      <p:pic>
        <p:nvPicPr>
          <p:cNvPr id="38" name="Picture 37" descr="A cartoon of a cell&#10;&#10;AI-generated content may be incorrect.">
            <a:extLst>
              <a:ext uri="{FF2B5EF4-FFF2-40B4-BE49-F238E27FC236}">
                <a16:creationId xmlns:a16="http://schemas.microsoft.com/office/drawing/2014/main" id="{E141AE19-1542-E244-842A-0BB076FF5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37750">
            <a:off x="6920100" y="2237883"/>
            <a:ext cx="457200" cy="584200"/>
          </a:xfrm>
          <a:prstGeom prst="rect">
            <a:avLst/>
          </a:prstGeom>
        </p:spPr>
      </p:pic>
      <p:pic>
        <p:nvPicPr>
          <p:cNvPr id="40" name="Picture 39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65661375-A540-AED0-3713-C42ADF80B1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8627">
            <a:off x="1599402" y="3925729"/>
            <a:ext cx="457200" cy="647700"/>
          </a:xfrm>
          <a:prstGeom prst="rect">
            <a:avLst/>
          </a:prstGeom>
        </p:spPr>
      </p:pic>
      <p:pic>
        <p:nvPicPr>
          <p:cNvPr id="42" name="Picture 41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1B3F89D5-D194-4FA1-7490-B01EF273ED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131823">
            <a:off x="7271494" y="316258"/>
            <a:ext cx="457200" cy="647700"/>
          </a:xfrm>
          <a:prstGeom prst="rect">
            <a:avLst/>
          </a:prstGeom>
        </p:spPr>
      </p:pic>
      <p:pic>
        <p:nvPicPr>
          <p:cNvPr id="44" name="Picture 43" descr="A blue and white cell&#10;&#10;AI-generated content may be incorrect.">
            <a:extLst>
              <a:ext uri="{FF2B5EF4-FFF2-40B4-BE49-F238E27FC236}">
                <a16:creationId xmlns:a16="http://schemas.microsoft.com/office/drawing/2014/main" id="{A7F72ECD-C824-D9E7-5C71-2E0C00CFD4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20051">
            <a:off x="1516219" y="526639"/>
            <a:ext cx="457200" cy="647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729BE-B78F-8E22-A48B-F955E1DB1C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2" grpId="0" build="p"/>
      <p:bldP spid="383" grpId="0"/>
      <p:bldP spid="384" grpId="0"/>
      <p:bldP spid="385" grpId="0" build="p"/>
      <p:bldP spid="386" grpId="0"/>
      <p:bldP spid="387" grpId="0"/>
      <p:bldP spid="388" grpId="0" build="p"/>
      <p:bldP spid="389" grpId="0"/>
      <p:bldP spid="390" grpId="0"/>
      <p:bldP spid="391" grpId="0" build="p"/>
      <p:bldP spid="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39D1-846D-728C-DE7B-2F7C6921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C500-701B-52D0-571B-DA230089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591"/>
            <a:ext cx="9144000" cy="572700"/>
          </a:xfrm>
        </p:spPr>
        <p:txBody>
          <a:bodyPr/>
          <a:lstStyle/>
          <a:p>
            <a:r>
              <a:rPr lang="en-US" dirty="0"/>
              <a:t>Dashboard – Edit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1089B-1240-B6BD-15A4-E929C871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57" y="1145729"/>
            <a:ext cx="5616486" cy="36701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9583-8121-E626-441F-E2095B56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2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7A9B-1309-E03B-780D-A21D4210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Editable Sections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702A4-22B9-F6FE-977B-5D772807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ED0BC-954F-3755-4455-C6FD8490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28" y="1017725"/>
            <a:ext cx="3107718" cy="1053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BF609-9B34-9741-16B3-11323321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0" t="7843" r="2007"/>
          <a:stretch/>
        </p:blipFill>
        <p:spPr>
          <a:xfrm>
            <a:off x="4534807" y="4141580"/>
            <a:ext cx="3679881" cy="805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84C25-E81D-D681-47D7-CADACBA26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28" y="2295105"/>
            <a:ext cx="3107719" cy="2789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1F50B-BAB5-88E9-70A9-94F33844E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4" y="986762"/>
            <a:ext cx="2859617" cy="30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3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EEA32-F726-B0A2-F517-AB34DF32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D3EA-0AA7-8179-8D88-F39E1770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412" y="259712"/>
            <a:ext cx="5465647" cy="572700"/>
          </a:xfrm>
        </p:spPr>
        <p:txBody>
          <a:bodyPr/>
          <a:lstStyle/>
          <a:p>
            <a:r>
              <a:rPr lang="en-US" dirty="0"/>
              <a:t>Dashboard - Advanced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2D240-B776-8A18-2FAF-FE90D07D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8" y="0"/>
            <a:ext cx="2665466" cy="1664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1DE9A-7E34-805E-99B8-6922D592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04" y="58237"/>
            <a:ext cx="1528518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8D7ED-2556-6852-C116-E43DD5BD5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720" y="1574799"/>
            <a:ext cx="2447108" cy="356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26989-EAAC-7F5D-2BC0-FF0BB7DED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84866"/>
            <a:ext cx="1894459" cy="3348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BD6A9-F5E9-6EE3-C25E-D5AE4D202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089" y="1746426"/>
            <a:ext cx="2220598" cy="339707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4B6B1C-FCA0-CFB0-8052-FCFDB3DA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B9C3CB-7BCA-7FC0-269C-08A639864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297" y="2629416"/>
            <a:ext cx="1344706" cy="24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9228-8BE7-5ECA-1B05-52955D52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DFAE-D4AB-C3CF-1B9A-A6BFBCE0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54" y="42153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AF630-F2A3-1724-34AF-D348471E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6" r="19123"/>
          <a:stretch/>
        </p:blipFill>
        <p:spPr>
          <a:xfrm>
            <a:off x="2498501" y="880234"/>
            <a:ext cx="2890622" cy="2089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BD1850-0CD8-795C-70A9-BAA992D1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" r="6519"/>
          <a:stretch/>
        </p:blipFill>
        <p:spPr>
          <a:xfrm>
            <a:off x="5389123" y="1706712"/>
            <a:ext cx="3754877" cy="138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4BADB-EBA3-764A-A2C5-A012E09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5542"/>
            <a:ext cx="3822613" cy="877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35C66-D094-B5A8-DBC4-8EA36C5704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12" t="5322" r="5481" b="7329"/>
          <a:stretch/>
        </p:blipFill>
        <p:spPr>
          <a:xfrm>
            <a:off x="0" y="1021201"/>
            <a:ext cx="2498501" cy="1197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557EE-AD43-31B7-1395-D8A6E8F3F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45764"/>
            <a:ext cx="7772400" cy="1076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92E29-BFF1-E01B-BA6A-55F7CF7F6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124" y="4031574"/>
            <a:ext cx="2505747" cy="1111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47C95-36CD-F418-4FE7-6A61D0816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163" y="42153"/>
            <a:ext cx="3005983" cy="137281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45518-48EE-55FE-74A6-8DCB9F30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1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0DFDE-D01A-6412-60F6-5E31A2F6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0;p104">
            <a:extLst>
              <a:ext uri="{FF2B5EF4-FFF2-40B4-BE49-F238E27FC236}">
                <a16:creationId xmlns:a16="http://schemas.microsoft.com/office/drawing/2014/main" id="{E6143B26-6E1A-DBB0-7FB6-68503710998E}"/>
              </a:ext>
            </a:extLst>
          </p:cNvPr>
          <p:cNvSpPr txBox="1">
            <a:spLocks/>
          </p:cNvSpPr>
          <p:nvPr/>
        </p:nvSpPr>
        <p:spPr>
          <a:xfrm>
            <a:off x="1252728" y="923544"/>
            <a:ext cx="6656832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800" dirty="0"/>
              <a:t>Small GUI and Dashboard Demo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290FD-ECA8-B479-72DD-A28AC9C4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3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07E0D37A-59D4-23F4-3651-7DE5D6FD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A59309F6-B1E8-32CF-6E0E-78127DE4C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RESULTS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FE878904-3507-F1AC-41EA-7512C1EF53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07DD8C2B-F2A7-A735-2F67-6BA63124B3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COLORFUL PLOTS AND LINES!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2536281A-CDB2-C244-F73E-0ECD4027B3FD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E9B15940-ADF1-AF4F-D4FC-4AD4BEBDEF6B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A7435A-11BD-769B-1B6C-51D8CF04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F22D6396-8A14-A921-4DAF-01D74C0B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A58BFD14-94DE-1523-E4A9-87C85FFE6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03751"/>
            <a:ext cx="23690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SOBOL</a:t>
            </a:r>
            <a:endParaRPr dirty="0"/>
          </a:p>
        </p:txBody>
      </p:sp>
      <p:sp>
        <p:nvSpPr>
          <p:cNvPr id="381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658FFD09-B662-C22D-35FA-A32FC982C11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1057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2" name="Google Shape;382;p55">
            <a:extLst>
              <a:ext uri="{FF2B5EF4-FFF2-40B4-BE49-F238E27FC236}">
                <a16:creationId xmlns:a16="http://schemas.microsoft.com/office/drawing/2014/main" id="{6A5DD040-134A-1909-6A1B-3C919228A8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790276"/>
            <a:ext cx="25506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PARAMETER SENSITIVITY</a:t>
            </a:r>
            <a:endParaRPr dirty="0"/>
          </a:p>
        </p:txBody>
      </p:sp>
      <p:sp>
        <p:nvSpPr>
          <p:cNvPr id="383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7F940387-E03E-A201-87EC-305B1153CBE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296700" y="1195146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VALUE ANALYSIS</a:t>
            </a:r>
            <a:endParaRPr dirty="0"/>
          </a:p>
        </p:txBody>
      </p:sp>
      <p:sp>
        <p:nvSpPr>
          <p:cNvPr id="384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B40FEB15-CD57-25C1-52C2-A61E8546353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296700" y="60197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5" name="Google Shape;385;p55">
            <a:extLst>
              <a:ext uri="{FF2B5EF4-FFF2-40B4-BE49-F238E27FC236}">
                <a16:creationId xmlns:a16="http://schemas.microsoft.com/office/drawing/2014/main" id="{6C175A3D-707D-5348-7237-1A9492B051C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296700" y="1781671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CHANGING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 BEHAVIOR</a:t>
            </a:r>
            <a:endParaRPr dirty="0"/>
          </a:p>
        </p:txBody>
      </p:sp>
      <p:sp>
        <p:nvSpPr>
          <p:cNvPr id="386" name="Google Shape;386;p55">
            <a:hlinkClick r:id="" action="ppaction://noaction"/>
            <a:extLst>
              <a:ext uri="{FF2B5EF4-FFF2-40B4-BE49-F238E27FC236}">
                <a16:creationId xmlns:a16="http://schemas.microsoft.com/office/drawing/2014/main" id="{765995E0-1BDE-7DB6-4D7A-D7830ECA774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2967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3x2x3 MODEL</a:t>
            </a:r>
            <a:endParaRPr dirty="0"/>
          </a:p>
        </p:txBody>
      </p:sp>
      <p:sp>
        <p:nvSpPr>
          <p:cNvPr id="387" name="Google Shape;387;p55">
            <a:hlinkClick r:id="" action="ppaction://noaction"/>
            <a:extLst>
              <a:ext uri="{FF2B5EF4-FFF2-40B4-BE49-F238E27FC236}">
                <a16:creationId xmlns:a16="http://schemas.microsoft.com/office/drawing/2014/main" id="{87165D82-C4F3-6BAF-1ADA-A759BADA40C7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2967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8" name="Google Shape;388;p55">
            <a:extLst>
              <a:ext uri="{FF2B5EF4-FFF2-40B4-BE49-F238E27FC236}">
                <a16:creationId xmlns:a16="http://schemas.microsoft.com/office/drawing/2014/main" id="{03EAB82A-5801-600D-4FA8-D9705DC047DE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2967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COMPARING BEHAVIOR</a:t>
            </a:r>
            <a:endParaRPr dirty="0"/>
          </a:p>
        </p:txBody>
      </p:sp>
      <p:sp>
        <p:nvSpPr>
          <p:cNvPr id="389" name="Google Shape;389;p55">
            <a:hlinkClick r:id="" action="ppaction://noaction"/>
            <a:extLst>
              <a:ext uri="{FF2B5EF4-FFF2-40B4-BE49-F238E27FC236}">
                <a16:creationId xmlns:a16="http://schemas.microsoft.com/office/drawing/2014/main" id="{3FF9F610-EDD1-B551-5EF6-91C6F0348F91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59805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20x20x10 Model</a:t>
            </a:r>
            <a:endParaRPr dirty="0"/>
          </a:p>
        </p:txBody>
      </p:sp>
      <p:sp>
        <p:nvSpPr>
          <p:cNvPr id="390" name="Google Shape;390;p55">
            <a:hlinkClick r:id="" action="ppaction://noaction"/>
            <a:extLst>
              <a:ext uri="{FF2B5EF4-FFF2-40B4-BE49-F238E27FC236}">
                <a16:creationId xmlns:a16="http://schemas.microsoft.com/office/drawing/2014/main" id="{FF8BA3FF-D28C-2001-EFD3-0EBA250630FD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9805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1" name="Google Shape;391;p55">
            <a:extLst>
              <a:ext uri="{FF2B5EF4-FFF2-40B4-BE49-F238E27FC236}">
                <a16:creationId xmlns:a16="http://schemas.microsoft.com/office/drawing/2014/main" id="{35D103C4-777F-140B-E79F-D14B5E6B5DB9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805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SURVIVABILITY MATRIX</a:t>
            </a:r>
          </a:p>
        </p:txBody>
      </p:sp>
      <p:sp>
        <p:nvSpPr>
          <p:cNvPr id="2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647C67E8-93AE-D780-E401-6CD85D1FE3A4}"/>
              </a:ext>
            </a:extLst>
          </p:cNvPr>
          <p:cNvSpPr txBox="1">
            <a:spLocks/>
          </p:cNvSpPr>
          <p:nvPr/>
        </p:nvSpPr>
        <p:spPr>
          <a:xfrm>
            <a:off x="5873400" y="1194921"/>
            <a:ext cx="26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PHAGE PROLIFERATION</a:t>
            </a:r>
          </a:p>
        </p:txBody>
      </p:sp>
      <p:sp>
        <p:nvSpPr>
          <p:cNvPr id="3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B863016C-7C09-4DAD-4F9B-F94FD6BE9D06}"/>
              </a:ext>
            </a:extLst>
          </p:cNvPr>
          <p:cNvSpPr txBox="1">
            <a:spLocks/>
          </p:cNvSpPr>
          <p:nvPr/>
        </p:nvSpPr>
        <p:spPr>
          <a:xfrm>
            <a:off x="5873400" y="60174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385;p55">
            <a:extLst>
              <a:ext uri="{FF2B5EF4-FFF2-40B4-BE49-F238E27FC236}">
                <a16:creationId xmlns:a16="http://schemas.microsoft.com/office/drawing/2014/main" id="{CAC592E6-09D9-E258-E862-FF1D908674E7}"/>
              </a:ext>
            </a:extLst>
          </p:cNvPr>
          <p:cNvSpPr txBox="1">
            <a:spLocks/>
          </p:cNvSpPr>
          <p:nvPr/>
        </p:nvSpPr>
        <p:spPr>
          <a:xfrm>
            <a:off x="5873400" y="1781446"/>
            <a:ext cx="266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DO NOT DIE OUT!</a:t>
            </a:r>
          </a:p>
        </p:txBody>
      </p:sp>
      <p:pic>
        <p:nvPicPr>
          <p:cNvPr id="30" name="Picture 29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D9C4D9B3-CB65-C456-84A7-6075E74C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43309">
            <a:off x="8472806" y="3153234"/>
            <a:ext cx="457200" cy="584200"/>
          </a:xfrm>
          <a:prstGeom prst="rect">
            <a:avLst/>
          </a:prstGeom>
        </p:spPr>
      </p:pic>
      <p:pic>
        <p:nvPicPr>
          <p:cNvPr id="32" name="Picture 31" descr="A yellow and green object&#10;&#10;AI-generated content may be incorrect.">
            <a:extLst>
              <a:ext uri="{FF2B5EF4-FFF2-40B4-BE49-F238E27FC236}">
                <a16:creationId xmlns:a16="http://schemas.microsoft.com/office/drawing/2014/main" id="{70F22952-1DDE-9F0B-91EA-F7EBF1870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12687">
            <a:off x="4444569" y="475935"/>
            <a:ext cx="457200" cy="584200"/>
          </a:xfrm>
          <a:prstGeom prst="rect">
            <a:avLst/>
          </a:prstGeom>
        </p:spPr>
      </p:pic>
      <p:pic>
        <p:nvPicPr>
          <p:cNvPr id="34" name="Picture 33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C3E0F86A-36E3-C088-CAD8-5DF746563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647" y="3420655"/>
            <a:ext cx="457200" cy="584200"/>
          </a:xfrm>
          <a:prstGeom prst="rect">
            <a:avLst/>
          </a:prstGeom>
        </p:spPr>
      </p:pic>
      <p:pic>
        <p:nvPicPr>
          <p:cNvPr id="36" name="Picture 35" descr="A pink and white cartoon with black lines and dots&#10;&#10;AI-generated content may be incorrect.">
            <a:extLst>
              <a:ext uri="{FF2B5EF4-FFF2-40B4-BE49-F238E27FC236}">
                <a16:creationId xmlns:a16="http://schemas.microsoft.com/office/drawing/2014/main" id="{DDE44792-E448-BF52-1F3F-AE66ED5B2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41308">
            <a:off x="3123356" y="2219201"/>
            <a:ext cx="457200" cy="546100"/>
          </a:xfrm>
          <a:prstGeom prst="rect">
            <a:avLst/>
          </a:prstGeom>
        </p:spPr>
      </p:pic>
      <p:pic>
        <p:nvPicPr>
          <p:cNvPr id="38" name="Picture 37" descr="A cartoon of a cell&#10;&#10;AI-generated content may be incorrect.">
            <a:extLst>
              <a:ext uri="{FF2B5EF4-FFF2-40B4-BE49-F238E27FC236}">
                <a16:creationId xmlns:a16="http://schemas.microsoft.com/office/drawing/2014/main" id="{985479AF-82F8-FF4E-9FE0-5AF5F9D7B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7750">
            <a:off x="6920100" y="2237883"/>
            <a:ext cx="457200" cy="584200"/>
          </a:xfrm>
          <a:prstGeom prst="rect">
            <a:avLst/>
          </a:prstGeom>
        </p:spPr>
      </p:pic>
      <p:pic>
        <p:nvPicPr>
          <p:cNvPr id="40" name="Picture 39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B62D93FF-8030-61C5-164A-4C53D38AE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8627">
            <a:off x="1599402" y="3925729"/>
            <a:ext cx="457200" cy="647700"/>
          </a:xfrm>
          <a:prstGeom prst="rect">
            <a:avLst/>
          </a:prstGeom>
        </p:spPr>
      </p:pic>
      <p:pic>
        <p:nvPicPr>
          <p:cNvPr id="42" name="Picture 41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F49FDDD7-D999-0E2B-BA24-08D8F6ED57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131823">
            <a:off x="7271494" y="316258"/>
            <a:ext cx="457200" cy="647700"/>
          </a:xfrm>
          <a:prstGeom prst="rect">
            <a:avLst/>
          </a:prstGeom>
        </p:spPr>
      </p:pic>
      <p:pic>
        <p:nvPicPr>
          <p:cNvPr id="44" name="Picture 43" descr="A blue and white cell&#10;&#10;AI-generated content may be incorrect.">
            <a:extLst>
              <a:ext uri="{FF2B5EF4-FFF2-40B4-BE49-F238E27FC236}">
                <a16:creationId xmlns:a16="http://schemas.microsoft.com/office/drawing/2014/main" id="{3BF71A1F-82D1-1464-841E-1D3264BD60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20051">
            <a:off x="1516219" y="526639"/>
            <a:ext cx="457200" cy="647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91ED1-F497-8558-CC35-6540D0F672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2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2" grpId="0" build="p"/>
      <p:bldP spid="383" grpId="0"/>
      <p:bldP spid="384" grpId="0"/>
      <p:bldP spid="385" grpId="0" build="p"/>
      <p:bldP spid="386" grpId="0"/>
      <p:bldP spid="387" grpId="0"/>
      <p:bldP spid="388" grpId="0" build="p"/>
      <p:bldP spid="389" grpId="0"/>
      <p:bldP spid="390" grpId="0"/>
      <p:bldP spid="391" grpId="0" build="p"/>
      <p:bldP spid="2" grpId="0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62CFA-20D2-2BB8-AC11-05A6E1513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57C6-2985-D4BB-FD29-1F28C786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242" y="197725"/>
            <a:ext cx="6323516" cy="572700"/>
          </a:xfrm>
        </p:spPr>
        <p:txBody>
          <a:bodyPr/>
          <a:lstStyle/>
          <a:p>
            <a:r>
              <a:rPr lang="en-US" dirty="0"/>
              <a:t>Graph Behavior - Biologist POV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3F068-44C0-2AA5-B692-F0C43333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30" y="770425"/>
            <a:ext cx="5675970" cy="1186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D0046E-6996-5F31-6F21-8F56B56D31D9}"/>
              </a:ext>
            </a:extLst>
          </p:cNvPr>
          <p:cNvSpPr txBox="1"/>
          <p:nvPr/>
        </p:nvSpPr>
        <p:spPr>
          <a:xfrm>
            <a:off x="3468030" y="1975816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2.14 (reference graph)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C99B3-2453-2FD6-6D6E-AA1C4A64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030" y="2252112"/>
            <a:ext cx="5675970" cy="11539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C1B3B9-DE46-D3B1-1322-31CB0B92E250}"/>
              </a:ext>
            </a:extLst>
          </p:cNvPr>
          <p:cNvSpPr txBox="1"/>
          <p:nvPr/>
        </p:nvSpPr>
        <p:spPr>
          <a:xfrm>
            <a:off x="3468030" y="3451790"/>
            <a:ext cx="567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3 (slower latent time)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EF27BC-2517-355D-0F2C-CA7B1CE8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030" y="3731218"/>
            <a:ext cx="5675971" cy="1172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D758B-4C69-5DFD-2C60-E3D2FA2B27AF}"/>
              </a:ext>
            </a:extLst>
          </p:cNvPr>
          <p:cNvSpPr txBox="1"/>
          <p:nvPr/>
        </p:nvSpPr>
        <p:spPr>
          <a:xfrm>
            <a:off x="3468030" y="4835723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0.5 (faster latent time)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001282-BF6D-D7F8-66A2-40B1650FD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" y="661270"/>
            <a:ext cx="1648178" cy="274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6BF1E-0351-BA5A-64D6-74528B827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549" b="64167"/>
          <a:stretch/>
        </p:blipFill>
        <p:spPr>
          <a:xfrm>
            <a:off x="0" y="3598278"/>
            <a:ext cx="3468028" cy="719215"/>
          </a:xfrm>
          <a:prstGeom prst="rect">
            <a:avLst/>
          </a:prstGeom>
        </p:spPr>
      </p:pic>
      <p:sp>
        <p:nvSpPr>
          <p:cNvPr id="20" name="Bent Arrow 19">
            <a:extLst>
              <a:ext uri="{FF2B5EF4-FFF2-40B4-BE49-F238E27FC236}">
                <a16:creationId xmlns:a16="http://schemas.microsoft.com/office/drawing/2014/main" id="{F61FDC41-87E8-A6F4-E499-B3FF4377363F}"/>
              </a:ext>
            </a:extLst>
          </p:cNvPr>
          <p:cNvSpPr/>
          <p:nvPr/>
        </p:nvSpPr>
        <p:spPr>
          <a:xfrm rot="5400000">
            <a:off x="937027" y="2201233"/>
            <a:ext cx="2147918" cy="568439"/>
          </a:xfrm>
          <a:prstGeom prst="bentArrow">
            <a:avLst>
              <a:gd name="adj1" fmla="val 25848"/>
              <a:gd name="adj2" fmla="val 31797"/>
              <a:gd name="adj3" fmla="val 50000"/>
              <a:gd name="adj4" fmla="val 4375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18413-27B6-0E7D-C576-DE396EE12E5C}"/>
              </a:ext>
            </a:extLst>
          </p:cNvPr>
          <p:cNvSpPr txBox="1"/>
          <p:nvPr/>
        </p:nvSpPr>
        <p:spPr>
          <a:xfrm>
            <a:off x="29058" y="4336408"/>
            <a:ext cx="3339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 I increase tau, the latent period increases, which means it takes longer for the phages to burst, so … 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22E7F-11AB-CEB3-CC3C-19018398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41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98D5-57B8-452D-E03F-98FD75EF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A95A-8E8F-DF8F-6F9D-8CA1F5E9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D7EC31F9-3C86-BFF7-0C57-C44C0F84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52"/>
            <a:ext cx="2996588" cy="3595906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0F3117D9-7CAC-3EA6-478C-F8CC1B63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21" y="1062852"/>
            <a:ext cx="2996588" cy="3595906"/>
          </a:xfrm>
          <a:prstGeom prst="rect">
            <a:avLst/>
          </a:prstGeom>
        </p:spPr>
      </p:pic>
      <p:pic>
        <p:nvPicPr>
          <p:cNvPr id="25" name="Picture 24" descr="A screenshot of a graph&#10;&#10;AI-generated content may be incorrect.">
            <a:extLst>
              <a:ext uri="{FF2B5EF4-FFF2-40B4-BE49-F238E27FC236}">
                <a16:creationId xmlns:a16="http://schemas.microsoft.com/office/drawing/2014/main" id="{4249F545-9938-E24E-77E3-4D148CC4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12" y="1062852"/>
            <a:ext cx="2996588" cy="3595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C505C-D3F3-20FC-5AE2-FA48C6AE7D9D}"/>
              </a:ext>
            </a:extLst>
          </p:cNvPr>
          <p:cNvSpPr txBox="1"/>
          <p:nvPr/>
        </p:nvSpPr>
        <p:spPr>
          <a:xfrm>
            <a:off x="131850" y="4734123"/>
            <a:ext cx="816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don’t know what happens if I increase tau, but I see that it greatly affects the phage peak value … 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F1CF3-D815-68BB-1ACF-8B948966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81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9FAC0-EBA8-BC3B-E629-7C151E0C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39DB-AB6C-2982-303E-61E52A8B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887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2" name="Picture 21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DF3AAABF-5DEB-6D1D-520F-24909526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0" y="806144"/>
            <a:ext cx="1309095" cy="4151982"/>
          </a:xfrm>
          <a:prstGeom prst="rect">
            <a:avLst/>
          </a:prstGeom>
        </p:spPr>
      </p:pic>
      <p:pic>
        <p:nvPicPr>
          <p:cNvPr id="24" name="Picture 2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8BD93EC-F54A-4D0A-6ACB-DC162CC5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64" y="806144"/>
            <a:ext cx="1450751" cy="4151982"/>
          </a:xfrm>
          <a:prstGeom prst="rect">
            <a:avLst/>
          </a:prstGeom>
        </p:spPr>
      </p:pic>
      <p:pic>
        <p:nvPicPr>
          <p:cNvPr id="26" name="Picture 25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8EEBCDC7-3369-1344-6DE5-1522A4BB5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21" y="806144"/>
            <a:ext cx="1289557" cy="41519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5B923-C0BD-B110-4F3D-32904648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4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19" name="Google Shape;419;p57"/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0" name="Google Shape;420;p57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/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of a cell&#10;&#10;AI-generated content may be incorrect.">
            <a:extLst>
              <a:ext uri="{FF2B5EF4-FFF2-40B4-BE49-F238E27FC236}">
                <a16:creationId xmlns:a16="http://schemas.microsoft.com/office/drawing/2014/main" id="{157D1136-6137-EE01-90B7-A90A481D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57447">
            <a:off x="7975261" y="1497911"/>
            <a:ext cx="457200" cy="584200"/>
          </a:xfrm>
          <a:prstGeom prst="rect">
            <a:avLst/>
          </a:prstGeom>
        </p:spPr>
      </p:pic>
      <p:pic>
        <p:nvPicPr>
          <p:cNvPr id="5" name="Picture 4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4F9085B3-63F2-3AB0-51B9-11338A24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72301">
            <a:off x="6726349" y="3855202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5125F371-CC13-6CF1-C4F8-BAF044C5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96716">
            <a:off x="493764" y="3093948"/>
            <a:ext cx="457200" cy="584200"/>
          </a:xfrm>
          <a:prstGeom prst="rect">
            <a:avLst/>
          </a:prstGeom>
        </p:spPr>
      </p:pic>
      <p:pic>
        <p:nvPicPr>
          <p:cNvPr id="9" name="Picture 8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8332A712-AE84-14CE-599D-2659D60D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861" y="2990807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purple center&#10;&#10;AI-generated content may be incorrect.">
            <a:extLst>
              <a:ext uri="{FF2B5EF4-FFF2-40B4-BE49-F238E27FC236}">
                <a16:creationId xmlns:a16="http://schemas.microsoft.com/office/drawing/2014/main" id="{6263D32B-2E69-AAEE-D451-32E905D64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0613">
            <a:off x="1792684" y="3947158"/>
            <a:ext cx="457200" cy="584200"/>
          </a:xfrm>
          <a:prstGeom prst="rect">
            <a:avLst/>
          </a:prstGeom>
        </p:spPr>
      </p:pic>
      <p:pic>
        <p:nvPicPr>
          <p:cNvPr id="13" name="Picture 12" descr="A cartoon of a virus&#10;&#10;AI-generated content may be incorrect.">
            <a:extLst>
              <a:ext uri="{FF2B5EF4-FFF2-40B4-BE49-F238E27FC236}">
                <a16:creationId xmlns:a16="http://schemas.microsoft.com/office/drawing/2014/main" id="{D5621055-961A-464B-1F9C-CA21240B6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21905">
            <a:off x="5824242" y="2110040"/>
            <a:ext cx="457200" cy="546100"/>
          </a:xfrm>
          <a:prstGeom prst="rect">
            <a:avLst/>
          </a:prstGeom>
        </p:spPr>
      </p:pic>
      <p:pic>
        <p:nvPicPr>
          <p:cNvPr id="15" name="Picture 14" descr="A cartoon of a cell&#10;&#10;AI-generated content may be incorrect.">
            <a:extLst>
              <a:ext uri="{FF2B5EF4-FFF2-40B4-BE49-F238E27FC236}">
                <a16:creationId xmlns:a16="http://schemas.microsoft.com/office/drawing/2014/main" id="{11CBA396-8B28-D953-DFA2-2D460261E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78050">
            <a:off x="4278086" y="3553475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F38326A4-ADA0-25DD-B47B-7A4CEF189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067601">
            <a:off x="3867912" y="912392"/>
            <a:ext cx="457200" cy="647700"/>
          </a:xfrm>
          <a:prstGeom prst="rect">
            <a:avLst/>
          </a:prstGeom>
        </p:spPr>
      </p:pic>
      <p:pic>
        <p:nvPicPr>
          <p:cNvPr id="21" name="Picture 20" descr="A blue object with white lines&#10;&#10;AI-generated content may be incorrect.">
            <a:extLst>
              <a:ext uri="{FF2B5EF4-FFF2-40B4-BE49-F238E27FC236}">
                <a16:creationId xmlns:a16="http://schemas.microsoft.com/office/drawing/2014/main" id="{812AC26F-5F9F-8409-9C49-A37AB7D177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34782">
            <a:off x="6594603" y="530789"/>
            <a:ext cx="404111" cy="647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F9A4-863C-0F0F-C483-1FE42F8F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  <p:bldP spid="42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1E531-FB61-CFD9-FE92-83585A40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E259DC3-77B2-1B27-E192-FE5B41682212}"/>
              </a:ext>
            </a:extLst>
          </p:cNvPr>
          <p:cNvSpPr txBox="1">
            <a:spLocks/>
          </p:cNvSpPr>
          <p:nvPr/>
        </p:nvSpPr>
        <p:spPr>
          <a:xfrm>
            <a:off x="1258784" y="1674908"/>
            <a:ext cx="66739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dirty="0"/>
              <a:t>Biologist POV + Computational Scientist POV =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7F26A44-78A5-F815-4891-86D9A636E784}"/>
              </a:ext>
            </a:extLst>
          </p:cNvPr>
          <p:cNvSpPr txBox="1">
            <a:spLocks/>
          </p:cNvSpPr>
          <p:nvPr/>
        </p:nvSpPr>
        <p:spPr>
          <a:xfrm>
            <a:off x="1175657" y="2810044"/>
            <a:ext cx="6757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dirty="0"/>
              <a:t>Greater understanding than just individually!</a:t>
            </a:r>
          </a:p>
        </p:txBody>
      </p:sp>
    </p:spTree>
    <p:extLst>
      <p:ext uri="{BB962C8B-B14F-4D97-AF65-F5344CB8AC3E}">
        <p14:creationId xmlns:p14="http://schemas.microsoft.com/office/powerpoint/2010/main" val="8118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1D0E4-4457-8F3E-BD5C-0AE1CB60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" y="609419"/>
            <a:ext cx="4715272" cy="985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2B9E4E-9D8D-2BEE-04A9-AA47C9F643D4}"/>
              </a:ext>
            </a:extLst>
          </p:cNvPr>
          <p:cNvSpPr txBox="1"/>
          <p:nvPr/>
        </p:nvSpPr>
        <p:spPr>
          <a:xfrm>
            <a:off x="11643" y="1592772"/>
            <a:ext cx="471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2.14 (reference graph)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98DBC-1919-C9C1-B4F8-FB2F58B9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" y="1911019"/>
            <a:ext cx="4715272" cy="95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180E-9ED8-95CC-7C30-DC19E17A1067}"/>
              </a:ext>
            </a:extLst>
          </p:cNvPr>
          <p:cNvSpPr txBox="1"/>
          <p:nvPr/>
        </p:nvSpPr>
        <p:spPr>
          <a:xfrm>
            <a:off x="15524" y="2864482"/>
            <a:ext cx="471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3 (slower latent time)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32F12-A957-7E7B-E91D-DF4B18FF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2" y="3169691"/>
            <a:ext cx="4715273" cy="974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9F3026-61F3-ADB7-F931-1F43B806C7EC}"/>
              </a:ext>
            </a:extLst>
          </p:cNvPr>
          <p:cNvSpPr txBox="1"/>
          <p:nvPr/>
        </p:nvSpPr>
        <p:spPr>
          <a:xfrm>
            <a:off x="15524" y="4143779"/>
            <a:ext cx="471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0.5 (faster latent time)</a:t>
            </a:r>
          </a:p>
        </p:txBody>
      </p:sp>
      <p:pic>
        <p:nvPicPr>
          <p:cNvPr id="9" name="Picture 8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5D37E3AD-0CD2-FE04-51F1-8495C647D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713" y="518294"/>
            <a:ext cx="1210922" cy="3840610"/>
          </a:xfrm>
          <a:prstGeom prst="rect">
            <a:avLst/>
          </a:prstGeom>
        </p:spPr>
      </p:pic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CA26093D-645E-3E2C-E713-D36CBAFD2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186" y="518294"/>
            <a:ext cx="1341954" cy="3840610"/>
          </a:xfrm>
          <a:prstGeom prst="rect">
            <a:avLst/>
          </a:prstGeom>
        </p:spPr>
      </p:pic>
      <p:pic>
        <p:nvPicPr>
          <p:cNvPr id="11" name="Picture 10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C3416653-4B96-49E8-AB39-1F7D59B06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965" y="518295"/>
            <a:ext cx="1192848" cy="3840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78B48-256F-C4EA-6D83-5678C4497E8B}"/>
              </a:ext>
            </a:extLst>
          </p:cNvPr>
          <p:cNvSpPr txBox="1"/>
          <p:nvPr/>
        </p:nvSpPr>
        <p:spPr>
          <a:xfrm>
            <a:off x="0" y="4404836"/>
            <a:ext cx="8189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see that tau does not significantly affect peak value, but rather the time of peak. I know this because tau mainly affects the time to burst, so more phages are created earlier, causing a faster rise in population growth, which … 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A75098-0B36-478C-00DC-C33B37AC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4" y="-133884"/>
            <a:ext cx="9144001" cy="572700"/>
          </a:xfrm>
        </p:spPr>
        <p:txBody>
          <a:bodyPr/>
          <a:lstStyle/>
          <a:p>
            <a:r>
              <a:rPr lang="en-US" dirty="0"/>
              <a:t>Combined Understanding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057AB8E-E987-3D21-3B67-CBA442C1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5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921D7D90-4420-4054-BE74-D5A7EA0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3F04046-8222-1FE5-1C64-F618DD2F4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766016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ANALYSIS AND CONCLUSIONS</a:t>
            </a:r>
            <a:br>
              <a:rPr lang="en-US" dirty="0"/>
            </a:b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6B4BC017-7975-B9EF-B51C-56B40182D8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9CCE6E8B-74E2-F31B-0B32-4743592AF5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dirty="0"/>
              <a:t>BIGGEST TAKEAWAYS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3E57B333-D23C-2469-C1EB-811B8E8C1D5C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9C9757CA-29F7-B593-A5D2-3BAE17248F26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66B0A-D0FA-8FB8-EF41-C2751B46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49B0-F4C2-6499-C68A-704E66E8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Google Shape;490;p64">
            <a:extLst>
              <a:ext uri="{FF2B5EF4-FFF2-40B4-BE49-F238E27FC236}">
                <a16:creationId xmlns:a16="http://schemas.microsoft.com/office/drawing/2014/main" id="{F0BD6273-E8DD-57FD-2F61-B326FAA6C2E7}"/>
              </a:ext>
            </a:extLst>
          </p:cNvPr>
          <p:cNvSpPr txBox="1">
            <a:spLocks/>
          </p:cNvSpPr>
          <p:nvPr/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CODE</a:t>
            </a:r>
          </a:p>
        </p:txBody>
      </p:sp>
      <p:sp>
        <p:nvSpPr>
          <p:cNvPr id="4" name="Google Shape;491;p64">
            <a:extLst>
              <a:ext uri="{FF2B5EF4-FFF2-40B4-BE49-F238E27FC236}">
                <a16:creationId xmlns:a16="http://schemas.microsoft.com/office/drawing/2014/main" id="{54308720-B743-8E7E-446D-D482015938D4}"/>
              </a:ext>
            </a:extLst>
          </p:cNvPr>
          <p:cNvSpPr txBox="1">
            <a:spLocks/>
          </p:cNvSpPr>
          <p:nvPr/>
        </p:nvSpPr>
        <p:spPr>
          <a:xfrm>
            <a:off x="456375" y="3140100"/>
            <a:ext cx="2863650" cy="137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Documentation + Code Cleanup</a:t>
            </a:r>
          </a:p>
          <a:p>
            <a:pPr algn="ctr"/>
            <a:r>
              <a:rPr lang="en-US" dirty="0"/>
              <a:t>Ready to Use Code Samples</a:t>
            </a:r>
          </a:p>
          <a:p>
            <a:pPr algn="ctr"/>
            <a:r>
              <a:rPr lang="en-US" dirty="0"/>
              <a:t>New tools and features</a:t>
            </a:r>
          </a:p>
        </p:txBody>
      </p:sp>
      <p:sp>
        <p:nvSpPr>
          <p:cNvPr id="5" name="Google Shape;492;p64">
            <a:extLst>
              <a:ext uri="{FF2B5EF4-FFF2-40B4-BE49-F238E27FC236}">
                <a16:creationId xmlns:a16="http://schemas.microsoft.com/office/drawing/2014/main" id="{4BF389E7-E7F2-815D-8978-EDBE2BD7294F}"/>
              </a:ext>
            </a:extLst>
          </p:cNvPr>
          <p:cNvSpPr txBox="1">
            <a:spLocks/>
          </p:cNvSpPr>
          <p:nvPr/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LAB</a:t>
            </a:r>
          </a:p>
        </p:txBody>
      </p:sp>
      <p:sp>
        <p:nvSpPr>
          <p:cNvPr id="6" name="Google Shape;493;p64">
            <a:extLst>
              <a:ext uri="{FF2B5EF4-FFF2-40B4-BE49-F238E27FC236}">
                <a16:creationId xmlns:a16="http://schemas.microsoft.com/office/drawing/2014/main" id="{12EBECCE-A0C3-FB23-14EC-69CBD092C860}"/>
              </a:ext>
            </a:extLst>
          </p:cNvPr>
          <p:cNvSpPr txBox="1">
            <a:spLocks/>
          </p:cNvSpPr>
          <p:nvPr/>
        </p:nvSpPr>
        <p:spPr>
          <a:xfrm>
            <a:off x="3140175" y="3140100"/>
            <a:ext cx="2863650" cy="123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Compare Lab Data to Model Data</a:t>
            </a:r>
          </a:p>
          <a:p>
            <a:pPr algn="ctr"/>
            <a:r>
              <a:rPr lang="en-US" dirty="0"/>
              <a:t>Create Custom ODE Model for the Lab</a:t>
            </a:r>
          </a:p>
          <a:p>
            <a:pPr algn="ctr"/>
            <a:r>
              <a:rPr lang="en-US" dirty="0"/>
              <a:t>Replicate Environmental and Lab Data</a:t>
            </a:r>
          </a:p>
        </p:txBody>
      </p:sp>
      <p:sp>
        <p:nvSpPr>
          <p:cNvPr id="7" name="Google Shape;494;p64">
            <a:extLst>
              <a:ext uri="{FF2B5EF4-FFF2-40B4-BE49-F238E27FC236}">
                <a16:creationId xmlns:a16="http://schemas.microsoft.com/office/drawing/2014/main" id="{E254BCB2-F763-D5F7-499F-F63031C84C18}"/>
              </a:ext>
            </a:extLst>
          </p:cNvPr>
          <p:cNvSpPr txBox="1">
            <a:spLocks/>
          </p:cNvSpPr>
          <p:nvPr/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MODEL</a:t>
            </a:r>
          </a:p>
        </p:txBody>
      </p:sp>
      <p:sp>
        <p:nvSpPr>
          <p:cNvPr id="8" name="Google Shape;495;p64">
            <a:extLst>
              <a:ext uri="{FF2B5EF4-FFF2-40B4-BE49-F238E27FC236}">
                <a16:creationId xmlns:a16="http://schemas.microsoft.com/office/drawing/2014/main" id="{1C7D9E08-4EE9-97DB-BAD0-1C6121915F41}"/>
              </a:ext>
            </a:extLst>
          </p:cNvPr>
          <p:cNvSpPr txBox="1">
            <a:spLocks/>
          </p:cNvSpPr>
          <p:nvPr/>
        </p:nvSpPr>
        <p:spPr>
          <a:xfrm>
            <a:off x="5823975" y="3140100"/>
            <a:ext cx="286365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Fine-tune model parameters and equation</a:t>
            </a:r>
          </a:p>
          <a:p>
            <a:pPr algn="ctr"/>
            <a:r>
              <a:rPr lang="en-US" dirty="0"/>
              <a:t>Compare different model outputs</a:t>
            </a:r>
          </a:p>
          <a:p>
            <a:pPr algn="ctr"/>
            <a:r>
              <a:rPr lang="en-US" dirty="0"/>
              <a:t>Adapt or create new models (debris term)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E492C7D-233A-D45C-E44E-C8191EABC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7" b="15237"/>
          <a:stretch/>
        </p:blipFill>
        <p:spPr>
          <a:xfrm>
            <a:off x="1016100" y="1422150"/>
            <a:ext cx="1744200" cy="12126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1FF38F-A110-5A0E-6D6B-BDDC0E84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75" y="1117400"/>
            <a:ext cx="1483650" cy="14836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48A954-31C9-ACA8-4F11-15101144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75" y="1117400"/>
            <a:ext cx="1483650" cy="148365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5C4415-CC9D-9A0A-6A56-15C3DDF0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BIBLIOGRAPHIC REFERENCES</a:t>
            </a:r>
            <a:endParaRPr dirty="0"/>
          </a:p>
        </p:txBody>
      </p:sp>
      <p:sp>
        <p:nvSpPr>
          <p:cNvPr id="1583" name="Google Shape;1583;p101"/>
          <p:cNvSpPr txBox="1"/>
          <p:nvPr/>
        </p:nvSpPr>
        <p:spPr>
          <a:xfrm>
            <a:off x="1774200" y="1771550"/>
            <a:ext cx="55956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70DA6-F365-A680-84C8-4542258C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4"/>
          <p:cNvSpPr txBox="1">
            <a:spLocks noGrp="1"/>
          </p:cNvSpPr>
          <p:nvPr>
            <p:ph type="ctrTitle"/>
          </p:nvPr>
        </p:nvSpPr>
        <p:spPr>
          <a:xfrm>
            <a:off x="3886200" y="1211513"/>
            <a:ext cx="47664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C3BE0-52E8-A7AB-175C-467F2DCB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/>
        </p:nvSpPr>
        <p:spPr>
          <a:xfrm>
            <a:off x="463034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can you effectively model and interact with any pxbxr system?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7" name="Google Shape;457;p62"/>
          <p:cNvSpPr txBox="1"/>
          <p:nvPr/>
        </p:nvSpPr>
        <p:spPr>
          <a:xfrm>
            <a:off x="1103372" y="2635033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RQ1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4992848" y="2632909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RQ2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1ADBC7-C11D-7782-8BCC-3EF26254D941}"/>
              </a:ext>
            </a:extLst>
          </p:cNvPr>
          <p:cNvSpPr txBox="1">
            <a:spLocks/>
          </p:cNvSpPr>
          <p:nvPr/>
        </p:nvSpPr>
        <p:spPr>
          <a:xfrm>
            <a:off x="-44768" y="490153"/>
            <a:ext cx="9144000" cy="96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Mathematically Modeling the</a:t>
            </a:r>
            <a:br>
              <a:rPr lang="en-US" dirty="0"/>
            </a:br>
            <a:r>
              <a:rPr lang="en-US" dirty="0"/>
              <a:t>Interactions Between Phages, Bacteria,</a:t>
            </a:r>
            <a:br>
              <a:rPr lang="en-US" dirty="0"/>
            </a:br>
            <a:r>
              <a:rPr lang="en-US" dirty="0"/>
              <a:t>and the Environment</a:t>
            </a:r>
          </a:p>
        </p:txBody>
      </p:sp>
      <p:sp>
        <p:nvSpPr>
          <p:cNvPr id="14" name="Google Shape;456;p62">
            <a:extLst>
              <a:ext uri="{FF2B5EF4-FFF2-40B4-BE49-F238E27FC236}">
                <a16:creationId xmlns:a16="http://schemas.microsoft.com/office/drawing/2014/main" id="{E1BC6770-0C93-6E84-8D4D-0F35170F2CD0}"/>
              </a:ext>
            </a:extLst>
          </p:cNvPr>
          <p:cNvSpPr txBox="1"/>
          <p:nvPr/>
        </p:nvSpPr>
        <p:spPr>
          <a:xfrm>
            <a:off x="69961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do phages impact community dynamics in complex microbial communities?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Curved Down Arrow 19">
            <a:extLst>
              <a:ext uri="{FF2B5EF4-FFF2-40B4-BE49-F238E27FC236}">
                <a16:creationId xmlns:a16="http://schemas.microsoft.com/office/drawing/2014/main" id="{74F73ADB-A054-9E07-E9ED-D9B9FE0F32FE}"/>
              </a:ext>
            </a:extLst>
          </p:cNvPr>
          <p:cNvSpPr/>
          <p:nvPr/>
        </p:nvSpPr>
        <p:spPr>
          <a:xfrm>
            <a:off x="2492307" y="1937721"/>
            <a:ext cx="4167047" cy="642000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43B4EBBE-7CA2-545D-CCD6-B5D5889617CF}"/>
              </a:ext>
            </a:extLst>
          </p:cNvPr>
          <p:cNvSpPr/>
          <p:nvPr/>
        </p:nvSpPr>
        <p:spPr>
          <a:xfrm rot="10800000">
            <a:off x="2443709" y="3058438"/>
            <a:ext cx="4167047" cy="64199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BAC92EED-C705-D59E-67BC-227C70E6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42662">
            <a:off x="4343400" y="2576945"/>
            <a:ext cx="457200" cy="584200"/>
          </a:xfrm>
          <a:prstGeom prst="rect">
            <a:avLst/>
          </a:prstGeom>
        </p:spPr>
      </p:pic>
      <p:pic>
        <p:nvPicPr>
          <p:cNvPr id="5" name="Picture 4" descr="A yellow and green object&#10;&#10;AI-generated content may be incorrect.">
            <a:extLst>
              <a:ext uri="{FF2B5EF4-FFF2-40B4-BE49-F238E27FC236}">
                <a16:creationId xmlns:a16="http://schemas.microsoft.com/office/drawing/2014/main" id="{EE27BAC7-FB8B-4233-B04F-C6394AC9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7141">
            <a:off x="7772400" y="73985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10611A02-7990-C7E1-E792-1B7625DC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2472">
            <a:off x="8215788" y="4002451"/>
            <a:ext cx="457200" cy="584200"/>
          </a:xfrm>
          <a:prstGeom prst="rect">
            <a:avLst/>
          </a:prstGeom>
        </p:spPr>
      </p:pic>
      <p:pic>
        <p:nvPicPr>
          <p:cNvPr id="10" name="Picture 9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49727DA8-A3AF-B2E5-F1B5-631692C8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14162">
            <a:off x="4283157" y="4338162"/>
            <a:ext cx="457200" cy="584200"/>
          </a:xfrm>
          <a:prstGeom prst="rect">
            <a:avLst/>
          </a:prstGeom>
        </p:spPr>
      </p:pic>
      <p:pic>
        <p:nvPicPr>
          <p:cNvPr id="12" name="Picture 11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3EC871A4-70D2-1664-F003-4387E9E5C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41268">
            <a:off x="7913071" y="1842420"/>
            <a:ext cx="457200" cy="584200"/>
          </a:xfrm>
          <a:prstGeom prst="rect">
            <a:avLst/>
          </a:prstGeom>
        </p:spPr>
      </p:pic>
      <p:pic>
        <p:nvPicPr>
          <p:cNvPr id="15" name="Picture 14" descr="A cartoon of a virus&#10;&#10;AI-generated content may be incorrect.">
            <a:extLst>
              <a:ext uri="{FF2B5EF4-FFF2-40B4-BE49-F238E27FC236}">
                <a16:creationId xmlns:a16="http://schemas.microsoft.com/office/drawing/2014/main" id="{50C90F0A-1F36-B998-9FFD-FE360BC0D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30292">
            <a:off x="471009" y="1525985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84EDEB8A-594E-434F-014C-BAA0C9051D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420" y="3058438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C6FE71-70F1-53D0-418D-AD32FB314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990" y="2842834"/>
            <a:ext cx="457200" cy="58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7FDD0-BDAD-E1B1-E7B2-A8B0A7AA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7" grpId="0"/>
      <p:bldP spid="459" grpId="0"/>
      <p:bldP spid="14" grpId="0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7D8E093-3BE2-BB51-3CBA-64F715F3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6B7FECC3-6FFB-5AA4-B8E8-29CFB2D0FC51}"/>
              </a:ext>
            </a:extLst>
          </p:cNvPr>
          <p:cNvSpPr txBox="1">
            <a:spLocks/>
          </p:cNvSpPr>
          <p:nvPr/>
        </p:nvSpPr>
        <p:spPr>
          <a:xfrm flipH="1">
            <a:off x="2502836" y="851248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2E4F-C3C3-AB26-82A9-60E59AE9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41313520-73CE-5645-25A4-27D8C88B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59656">
            <a:off x="4843646" y="1646085"/>
            <a:ext cx="457200" cy="584200"/>
          </a:xfrm>
          <a:prstGeom prst="rect">
            <a:avLst/>
          </a:prstGeom>
        </p:spPr>
      </p:pic>
      <p:pic>
        <p:nvPicPr>
          <p:cNvPr id="14" name="Picture 13" descr="A close up of a logo&#10;&#10;AI-generated content may be incorrect.">
            <a:extLst>
              <a:ext uri="{FF2B5EF4-FFF2-40B4-BE49-F238E27FC236}">
                <a16:creationId xmlns:a16="http://schemas.microsoft.com/office/drawing/2014/main" id="{789A51C0-BE31-464F-62A1-A1C71A9D9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297">
            <a:off x="4193197" y="2295206"/>
            <a:ext cx="457200" cy="584200"/>
          </a:xfrm>
          <a:prstGeom prst="rect">
            <a:avLst/>
          </a:prstGeom>
        </p:spPr>
      </p:pic>
      <p:pic>
        <p:nvPicPr>
          <p:cNvPr id="16" name="Picture 15" descr="A cartoon of a virus&#10;&#10;AI-generated content may be incorrect.">
            <a:extLst>
              <a:ext uri="{FF2B5EF4-FFF2-40B4-BE49-F238E27FC236}">
                <a16:creationId xmlns:a16="http://schemas.microsoft.com/office/drawing/2014/main" id="{32566C3D-517F-9B91-F220-F79655BC2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2582">
            <a:off x="2586968" y="1087339"/>
            <a:ext cx="457200" cy="584200"/>
          </a:xfrm>
          <a:prstGeom prst="rect">
            <a:avLst/>
          </a:prstGeom>
        </p:spPr>
      </p:pic>
      <p:pic>
        <p:nvPicPr>
          <p:cNvPr id="18" name="Picture 17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0F9A7431-0387-4CC9-219A-26E38572C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865" y="1125100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F4B3EA07-0F1D-AA0F-B7CC-63DB8664C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5610" y="1837554"/>
            <a:ext cx="457200" cy="584200"/>
          </a:xfrm>
          <a:prstGeom prst="rect">
            <a:avLst/>
          </a:prstGeom>
        </p:spPr>
      </p:pic>
      <p:pic>
        <p:nvPicPr>
          <p:cNvPr id="20" name="Picture 19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D1DBD0AD-C919-87C1-DE7B-6ADA3EBC6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485617">
            <a:off x="2326510" y="2459652"/>
            <a:ext cx="457200" cy="584200"/>
          </a:xfrm>
          <a:prstGeom prst="rect">
            <a:avLst/>
          </a:prstGeom>
        </p:spPr>
      </p:pic>
      <p:pic>
        <p:nvPicPr>
          <p:cNvPr id="21" name="Picture 20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1926FA20-CAA0-EBCC-C81B-F508A2AF6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736" y="2243581"/>
            <a:ext cx="457200" cy="584200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576425D-F0CA-8BA8-2D31-85B9B460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99" y="3122226"/>
            <a:ext cx="858172" cy="5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967DD508-8E10-3622-A69A-85C23D68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1457">
            <a:off x="5128078" y="3094723"/>
            <a:ext cx="1133514" cy="85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40437-579C-6C21-AC5C-CB3630600701}"/>
              </a:ext>
            </a:extLst>
          </p:cNvPr>
          <p:cNvCxnSpPr>
            <a:stCxn id="16" idx="2"/>
          </p:cNvCxnSpPr>
          <p:nvPr/>
        </p:nvCxnSpPr>
        <p:spPr>
          <a:xfrm flipH="1">
            <a:off x="2555110" y="1661307"/>
            <a:ext cx="183825" cy="837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826D94-8005-D638-1D8D-53245F2B3FEB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400465" y="1709300"/>
            <a:ext cx="348871" cy="534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21FF6E-0672-153D-81DF-0303FAE2027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738935" y="1661307"/>
            <a:ext cx="642345" cy="27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DBFA05-DD62-3C70-48DB-565E6A7A8FA5}"/>
              </a:ext>
            </a:extLst>
          </p:cNvPr>
          <p:cNvCxnSpPr>
            <a:cxnSpLocks/>
            <a:stCxn id="22" idx="0"/>
            <a:endCxn id="19" idx="2"/>
          </p:cNvCxnSpPr>
          <p:nvPr/>
        </p:nvCxnSpPr>
        <p:spPr>
          <a:xfrm flipV="1">
            <a:off x="3468685" y="2421754"/>
            <a:ext cx="25525" cy="7004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8C8A27-4758-86B2-8398-D4B2DE3F7BD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633277" y="2253981"/>
            <a:ext cx="563612" cy="374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9C281A-8ED0-7B30-3DDE-EEBAB167448D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6248913" y="2838922"/>
            <a:ext cx="256861" cy="5618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ABE714-61CA-94F1-C1BB-2610A5431CF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036161" y="1439413"/>
            <a:ext cx="1681856" cy="4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DCCC5D-E9A5-0BA7-67B4-386DC3FB8D0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897771" y="2604232"/>
            <a:ext cx="2608003" cy="812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FA0317-BE0D-B351-5AB4-B588A1891696}"/>
              </a:ext>
            </a:extLst>
          </p:cNvPr>
          <p:cNvCxnSpPr>
            <a:cxnSpLocks/>
          </p:cNvCxnSpPr>
          <p:nvPr/>
        </p:nvCxnSpPr>
        <p:spPr>
          <a:xfrm>
            <a:off x="3741835" y="1980738"/>
            <a:ext cx="976182" cy="64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934E6C-C180-BCBF-A85D-A7C36871FFC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150906" y="2119870"/>
            <a:ext cx="454478" cy="984367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>
            <a:extLst>
              <a:ext uri="{FF2B5EF4-FFF2-40B4-BE49-F238E27FC236}">
                <a16:creationId xmlns:a16="http://schemas.microsoft.com/office/drawing/2014/main" id="{47E35819-018A-8139-7801-D749031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926" y="3764905"/>
            <a:ext cx="493402" cy="47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6F3BC6-B570-04EC-46AD-60AB2A2389FF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476627" y="2178967"/>
            <a:ext cx="636489" cy="158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364329-B860-62DF-4A97-069E8852A4FA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611325" y="2316285"/>
            <a:ext cx="865302" cy="144862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2" descr="Free Thermometer SVG, PNG Icon, Symbol. Download Image.">
            <a:extLst>
              <a:ext uri="{FF2B5EF4-FFF2-40B4-BE49-F238E27FC236}">
                <a16:creationId xmlns:a16="http://schemas.microsoft.com/office/drawing/2014/main" id="{275579A3-1797-10D4-6541-48686DD0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55" y="3340380"/>
            <a:ext cx="734379" cy="73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>
            <a:extLst>
              <a:ext uri="{FF2B5EF4-FFF2-40B4-BE49-F238E27FC236}">
                <a16:creationId xmlns:a16="http://schemas.microsoft.com/office/drawing/2014/main" id="{2FCF4F8C-F310-F14E-CC5B-A37DEC81B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48" y="1715906"/>
            <a:ext cx="687521" cy="68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E47EA90-2B44-8F87-FABB-ABE2918907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8883" y="1022120"/>
            <a:ext cx="734379" cy="734379"/>
          </a:xfrm>
          <a:prstGeom prst="rect">
            <a:avLst/>
          </a:prstGeom>
        </p:spPr>
      </p:pic>
      <p:pic>
        <p:nvPicPr>
          <p:cNvPr id="4102" name="Picture 6" descr="Download Free Uv Icons in PNG &amp; SVG">
            <a:extLst>
              <a:ext uri="{FF2B5EF4-FFF2-40B4-BE49-F238E27FC236}">
                <a16:creationId xmlns:a16="http://schemas.microsoft.com/office/drawing/2014/main" id="{A8746FA7-3F2D-B8DB-3455-1AB4B6FF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12" y="2535681"/>
            <a:ext cx="687522" cy="68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240B85-5B44-C64F-63AC-8D77DEF4490D}"/>
              </a:ext>
            </a:extLst>
          </p:cNvPr>
          <p:cNvSpPr txBox="1"/>
          <p:nvPr/>
        </p:nvSpPr>
        <p:spPr>
          <a:xfrm>
            <a:off x="6734374" y="384947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x100</a:t>
            </a:r>
          </a:p>
        </p:txBody>
      </p:sp>
      <p:pic>
        <p:nvPicPr>
          <p:cNvPr id="44" name="Picture 43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AB8AB4F4-DBF8-9948-8267-1F4A411FA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569" y="1186956"/>
            <a:ext cx="457200" cy="584200"/>
          </a:xfrm>
          <a:prstGeom prst="rect">
            <a:avLst/>
          </a:prstGeom>
        </p:spPr>
      </p:pic>
      <p:pic>
        <p:nvPicPr>
          <p:cNvPr id="45" name="Picture 44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315E10E3-12D7-80B7-9596-AA575BC17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079" y="1230017"/>
            <a:ext cx="457200" cy="584200"/>
          </a:xfrm>
          <a:prstGeom prst="rect">
            <a:avLst/>
          </a:prstGeom>
        </p:spPr>
      </p:pic>
      <p:pic>
        <p:nvPicPr>
          <p:cNvPr id="49" name="Picture 48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C4F22EFD-4877-E0E6-ECF2-6B0F5379F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59656">
            <a:off x="4908994" y="1491860"/>
            <a:ext cx="457200" cy="584200"/>
          </a:xfrm>
          <a:prstGeom prst="rect">
            <a:avLst/>
          </a:prstGeom>
        </p:spPr>
      </p:pic>
      <p:pic>
        <p:nvPicPr>
          <p:cNvPr id="50" name="Picture 49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DDB01BE3-454F-CE0E-5DAE-3571EC611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485617">
            <a:off x="2521781" y="2415242"/>
            <a:ext cx="457200" cy="584200"/>
          </a:xfrm>
          <a:prstGeom prst="rect">
            <a:avLst/>
          </a:prstGeom>
        </p:spPr>
      </p:pic>
      <p:pic>
        <p:nvPicPr>
          <p:cNvPr id="52" name="Picture 51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F3A91BCB-BAA1-33CA-95B4-F6F135E7A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485617">
            <a:off x="2259694" y="2674818"/>
            <a:ext cx="457200" cy="584200"/>
          </a:xfrm>
          <a:prstGeom prst="rect">
            <a:avLst/>
          </a:prstGeom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FBF16F75-28A0-B962-1E9C-050C3E53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31" y="3310869"/>
            <a:ext cx="858172" cy="5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92E1C04-4D16-D19E-B5A9-E43652218A32}"/>
              </a:ext>
            </a:extLst>
          </p:cNvPr>
          <p:cNvCxnSpPr>
            <a:cxnSpLocks/>
          </p:cNvCxnSpPr>
          <p:nvPr/>
        </p:nvCxnSpPr>
        <p:spPr>
          <a:xfrm>
            <a:off x="2732724" y="2971064"/>
            <a:ext cx="335485" cy="2967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092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C9DDBA19-351E-83EE-41C4-B4D43D3A4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4;p59">
            <a:extLst>
              <a:ext uri="{FF2B5EF4-FFF2-40B4-BE49-F238E27FC236}">
                <a16:creationId xmlns:a16="http://schemas.microsoft.com/office/drawing/2014/main" id="{A71F141D-16C3-3392-CC51-52BCDFBACF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596" y="1725291"/>
            <a:ext cx="6666808" cy="2513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models focus on small systems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Niche or specific situations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Limited flexibility in model setup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Varying or unknown model and input</a:t>
            </a:r>
            <a:endParaRPr dirty="0"/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D615FC5B-4FAA-BF52-D14B-B2AC8540FD6F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CHALLENGE</a:t>
            </a:r>
          </a:p>
        </p:txBody>
      </p:sp>
      <p:pic>
        <p:nvPicPr>
          <p:cNvPr id="5" name="Picture 4" descr="A blue and black cell&#10;&#10;AI-generated content may be incorrect.">
            <a:extLst>
              <a:ext uri="{FF2B5EF4-FFF2-40B4-BE49-F238E27FC236}">
                <a16:creationId xmlns:a16="http://schemas.microsoft.com/office/drawing/2014/main" id="{1FA69BBC-76FA-C367-6128-C7EFA3F4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43400" y="233746"/>
            <a:ext cx="457200" cy="584200"/>
          </a:xfrm>
          <a:prstGeom prst="rect">
            <a:avLst/>
          </a:prstGeom>
        </p:spPr>
      </p:pic>
      <p:pic>
        <p:nvPicPr>
          <p:cNvPr id="7" name="Picture 6" descr="A orange bacteria with black background&#10;&#10;AI-generated content may be incorrect.">
            <a:extLst>
              <a:ext uri="{FF2B5EF4-FFF2-40B4-BE49-F238E27FC236}">
                <a16:creationId xmlns:a16="http://schemas.microsoft.com/office/drawing/2014/main" id="{4AD10C5F-19D5-59B8-B35E-275518EB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9310">
            <a:off x="8464203" y="1987550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9A9ED4AF-FD14-5C5C-DCA8-F1FEECED4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27227">
            <a:off x="280654" y="2395764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FE77A1A-0BAB-E63E-ED7F-ABECEEB11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1436">
            <a:off x="1009996" y="4092704"/>
            <a:ext cx="457200" cy="584200"/>
          </a:xfrm>
          <a:prstGeom prst="rect">
            <a:avLst/>
          </a:prstGeom>
        </p:spPr>
      </p:pic>
      <p:pic>
        <p:nvPicPr>
          <p:cNvPr id="13" name="Picture 12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F3FF0478-57B2-4FBF-5B27-C7664C0FE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65770">
            <a:off x="7876375" y="3654168"/>
            <a:ext cx="457200" cy="584200"/>
          </a:xfrm>
          <a:prstGeom prst="rect">
            <a:avLst/>
          </a:prstGeom>
        </p:spPr>
      </p:pic>
      <p:pic>
        <p:nvPicPr>
          <p:cNvPr id="15" name="Picture 14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41AC51FB-DCD1-963D-A921-7F7E64EF1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43442">
            <a:off x="2032200" y="964382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B5C945DB-A343-ABA6-394A-03682F02F7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5500" y="4032086"/>
            <a:ext cx="457200" cy="584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A9C62-646A-1C10-1DF6-B05F8FE9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076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64C66730-A725-99FD-06BA-D0A35806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2F4D1-216A-40BE-865C-AB430BAD9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472" y="1852245"/>
            <a:ext cx="6689000" cy="2386121"/>
          </a:xfrm>
        </p:spPr>
        <p:txBody>
          <a:bodyPr/>
          <a:lstStyle/>
          <a:p>
            <a:pPr marL="0" indent="0"/>
            <a:r>
              <a:rPr lang="en-US" dirty="0"/>
              <a:t>Flexible simulation framework </a:t>
            </a:r>
          </a:p>
          <a:p>
            <a:pPr marL="0" indent="0"/>
            <a:r>
              <a:rPr lang="en-US" dirty="0"/>
              <a:t>Network representation</a:t>
            </a:r>
          </a:p>
          <a:p>
            <a:pPr marL="0" indent="0"/>
            <a:r>
              <a:rPr lang="en-US" dirty="0"/>
              <a:t>Model states </a:t>
            </a:r>
          </a:p>
          <a:p>
            <a:pPr marL="0" indent="0"/>
            <a:r>
              <a:rPr lang="en-US" dirty="0"/>
              <a:t>Varying complexities</a:t>
            </a:r>
          </a:p>
          <a:p>
            <a:pPr marL="0" indent="0"/>
            <a:r>
              <a:rPr lang="en-US" dirty="0"/>
              <a:t>Easy to set up</a:t>
            </a:r>
          </a:p>
          <a:p>
            <a:pPr marL="0" indent="0"/>
            <a:r>
              <a:rPr lang="en-US" dirty="0"/>
              <a:t>Interactive</a:t>
            </a:r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81310934-2E9D-3C93-AE7F-C6C198429AFC}"/>
              </a:ext>
            </a:extLst>
          </p:cNvPr>
          <p:cNvSpPr txBox="1">
            <a:spLocks/>
          </p:cNvSpPr>
          <p:nvPr/>
        </p:nvSpPr>
        <p:spPr>
          <a:xfrm flipH="1">
            <a:off x="2489372" y="1138845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ANSWER</a:t>
            </a:r>
          </a:p>
        </p:txBody>
      </p:sp>
      <p:pic>
        <p:nvPicPr>
          <p:cNvPr id="7" name="Picture 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27B349F7-3953-9AEC-5AF6-C73866D8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3580">
            <a:off x="4607037" y="4487699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869B2F76-3BD7-45FA-3BC2-2E01A436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50537">
            <a:off x="6824664" y="4487474"/>
            <a:ext cx="457200" cy="584200"/>
          </a:xfrm>
          <a:prstGeom prst="rect">
            <a:avLst/>
          </a:prstGeom>
        </p:spPr>
      </p:pic>
      <p:pic>
        <p:nvPicPr>
          <p:cNvPr id="11" name="Picture 10" descr="A cartoon of a virus&#10;&#10;AI-generated content may be incorrect.">
            <a:extLst>
              <a:ext uri="{FF2B5EF4-FFF2-40B4-BE49-F238E27FC236}">
                <a16:creationId xmlns:a16="http://schemas.microsoft.com/office/drawing/2014/main" id="{A9471407-C0A9-7646-E0A6-7E0806F69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7268">
            <a:off x="2378943" y="799567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3EBD235-17BA-AB3D-BA7C-29D422DA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83150">
            <a:off x="777266" y="2416184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30C01DF8-0673-AD7E-AC53-F3B7D4D8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5050">
            <a:off x="8127534" y="3108606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09FE7BA9-0C25-EED7-DB25-ED7A7818B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24492">
            <a:off x="6109863" y="846744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F67BE0CA-529E-06BE-A09D-70D652C73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061924">
            <a:off x="511628" y="247650"/>
            <a:ext cx="457200" cy="584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838C6-9CFB-2777-E511-82DD99E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FD4264D0-F69A-22FE-D0E7-8850901B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0D7C770-6538-D8F5-D4F8-8CB5E9228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DFD8359E-3611-A0D1-6B60-E92D7A8287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59E1B07F-A273-A396-C247-5951188BD2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4FAC62F5-294F-02F4-291F-41DE134B2F39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01FFC7CB-616D-9D17-6CDA-8850C4BE7EDE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black cell&#10;&#10;AI-generated content may be incorrect.">
            <a:extLst>
              <a:ext uri="{FF2B5EF4-FFF2-40B4-BE49-F238E27FC236}">
                <a16:creationId xmlns:a16="http://schemas.microsoft.com/office/drawing/2014/main" id="{C074D3BC-C051-F0B8-24AA-C9A934ED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01000" y="3947158"/>
            <a:ext cx="457200" cy="584200"/>
          </a:xfrm>
          <a:prstGeom prst="rect">
            <a:avLst/>
          </a:prstGeom>
        </p:spPr>
      </p:pic>
      <p:pic>
        <p:nvPicPr>
          <p:cNvPr id="5" name="Picture 4" descr="A blue bacteria with white lines&#10;&#10;AI-generated content may be incorrect.">
            <a:extLst>
              <a:ext uri="{FF2B5EF4-FFF2-40B4-BE49-F238E27FC236}">
                <a16:creationId xmlns:a16="http://schemas.microsoft.com/office/drawing/2014/main" id="{6697BD74-66B7-67A0-CEFB-0A267934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01988">
            <a:off x="5102733" y="2151390"/>
            <a:ext cx="457200" cy="584200"/>
          </a:xfrm>
          <a:prstGeom prst="rect">
            <a:avLst/>
          </a:prstGeom>
        </p:spPr>
      </p:pic>
      <p:pic>
        <p:nvPicPr>
          <p:cNvPr id="7" name="Picture 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CAE83DC1-6E3F-C727-D86B-40CE198A7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72625">
            <a:off x="3077391" y="594374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cell&#10;&#10;AI-generated content may be incorrect.">
            <a:extLst>
              <a:ext uri="{FF2B5EF4-FFF2-40B4-BE49-F238E27FC236}">
                <a16:creationId xmlns:a16="http://schemas.microsoft.com/office/drawing/2014/main" id="{5444EA72-612B-A5E1-63D0-AA2292254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81098">
            <a:off x="3778508" y="3820700"/>
            <a:ext cx="457200" cy="584200"/>
          </a:xfrm>
          <a:prstGeom prst="rect">
            <a:avLst/>
          </a:prstGeom>
        </p:spPr>
      </p:pic>
      <p:pic>
        <p:nvPicPr>
          <p:cNvPr id="11" name="Picture 10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E9179452-C666-5B9E-0E0D-A2376AE73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11796">
            <a:off x="1603026" y="3655058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1F550E2-A683-A141-C242-514B10E83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27695">
            <a:off x="5008957" y="3528600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1A4CD6B9-A66D-AEE9-1464-22183F166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21721">
            <a:off x="6740813" y="1336574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8C69AC24-C4FE-C7CC-A569-D5636D4358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798668">
            <a:off x="4381500" y="753625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BE485EA9-F8D8-9049-0B89-206A091B22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889949">
            <a:off x="7010278" y="2541625"/>
            <a:ext cx="457200" cy="58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4785B-E4E8-A1C1-F9CF-C346D353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451CACA-034C-967D-918B-3758BD2C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62BC42-ECB2-39BB-084A-A662FA44F51C}"/>
              </a:ext>
            </a:extLst>
          </p:cNvPr>
          <p:cNvSpPr txBox="1"/>
          <p:nvPr/>
        </p:nvSpPr>
        <p:spPr>
          <a:xfrm>
            <a:off x="0" y="3639297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30% of all daily marine bacteria death due to phages</a:t>
            </a:r>
          </a:p>
          <a:p>
            <a:endParaRPr lang="en-US" sz="2400" dirty="0">
              <a:latin typeface="Montserrat" pitchFamily="2" charset="77"/>
            </a:endParaRPr>
          </a:p>
          <a:p>
            <a:r>
              <a:rPr lang="en-US" sz="2400" dirty="0">
                <a:latin typeface="Montserrat" pitchFamily="2" charset="77"/>
              </a:rPr>
              <a:t>Important role in nutrient turnover and bacteria fitness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46C074-1CA9-6C4F-FF88-DB90530B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6" y="578339"/>
            <a:ext cx="1853223" cy="2571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2F91F-3CAE-0B68-CCA3-FA25866C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949" y="595757"/>
            <a:ext cx="2632979" cy="25717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AF1789-4659-9705-55AE-8E731E4E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352" y="578337"/>
            <a:ext cx="2808748" cy="2571750"/>
          </a:xfrm>
          <a:prstGeom prst="rect">
            <a:avLst/>
          </a:prstGeom>
        </p:spPr>
      </p:pic>
      <p:pic>
        <p:nvPicPr>
          <p:cNvPr id="6" name="Picture 5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0A6AC2-27CA-F3F1-9491-1A75A99F4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02052">
            <a:off x="3794625" y="3219937"/>
            <a:ext cx="457200" cy="584200"/>
          </a:xfrm>
          <a:prstGeom prst="rect">
            <a:avLst/>
          </a:prstGeom>
        </p:spPr>
      </p:pic>
      <p:pic>
        <p:nvPicPr>
          <p:cNvPr id="8" name="Picture 7" descr="A cartoon of a cell&#10;&#10;AI-generated content may be incorrect.">
            <a:extLst>
              <a:ext uri="{FF2B5EF4-FFF2-40B4-BE49-F238E27FC236}">
                <a16:creationId xmlns:a16="http://schemas.microsoft.com/office/drawing/2014/main" id="{D74BCFD4-647C-2241-76B4-95791B96C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22852">
            <a:off x="5524500" y="3947362"/>
            <a:ext cx="457200" cy="584200"/>
          </a:xfrm>
          <a:prstGeom prst="rect">
            <a:avLst/>
          </a:prstGeom>
        </p:spPr>
      </p:pic>
      <p:pic>
        <p:nvPicPr>
          <p:cNvPr id="10" name="Picture 9" descr="A cartoon of a sponge&#10;&#10;AI-generated content may be incorrect.">
            <a:extLst>
              <a:ext uri="{FF2B5EF4-FFF2-40B4-BE49-F238E27FC236}">
                <a16:creationId xmlns:a16="http://schemas.microsoft.com/office/drawing/2014/main" id="{5402369E-D61E-3147-9C45-2BE60107D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78901">
            <a:off x="1319666" y="4724846"/>
            <a:ext cx="457200" cy="584200"/>
          </a:xfrm>
          <a:prstGeom prst="rect">
            <a:avLst/>
          </a:prstGeom>
        </p:spPr>
      </p:pic>
      <p:pic>
        <p:nvPicPr>
          <p:cNvPr id="12" name="Picture 11" descr="A cartoon of a virus&#10;&#10;AI-generated content may be incorrect.">
            <a:extLst>
              <a:ext uri="{FF2B5EF4-FFF2-40B4-BE49-F238E27FC236}">
                <a16:creationId xmlns:a16="http://schemas.microsoft.com/office/drawing/2014/main" id="{AC73F4B9-6D6E-4388-77EA-7D9A8B788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80329">
            <a:off x="163854" y="2985248"/>
            <a:ext cx="457200" cy="584200"/>
          </a:xfrm>
          <a:prstGeom prst="rect">
            <a:avLst/>
          </a:prstGeom>
        </p:spPr>
      </p:pic>
      <p:pic>
        <p:nvPicPr>
          <p:cNvPr id="14" name="Picture 13" descr="A cartoon of a virus&#10;&#10;AI-generated content may be incorrect.">
            <a:extLst>
              <a:ext uri="{FF2B5EF4-FFF2-40B4-BE49-F238E27FC236}">
                <a16:creationId xmlns:a16="http://schemas.microsoft.com/office/drawing/2014/main" id="{229C33C0-9744-1159-20F3-FC6A5D8E4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22501">
            <a:off x="8380572" y="3164202"/>
            <a:ext cx="457200" cy="584200"/>
          </a:xfrm>
          <a:prstGeom prst="rect">
            <a:avLst/>
          </a:prstGeom>
        </p:spPr>
      </p:pic>
      <p:pic>
        <p:nvPicPr>
          <p:cNvPr id="16" name="Picture 15" descr="A pink and blue diamond shaped object&#10;&#10;AI-generated content may be incorrect.">
            <a:extLst>
              <a:ext uri="{FF2B5EF4-FFF2-40B4-BE49-F238E27FC236}">
                <a16:creationId xmlns:a16="http://schemas.microsoft.com/office/drawing/2014/main" id="{D1351EB9-5245-9EEE-D47A-B20E84F4E9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0953">
            <a:off x="336681" y="136238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C08D2433-2047-D717-91D0-39F8CCB442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17311">
            <a:off x="8445541" y="655753"/>
            <a:ext cx="457200" cy="584200"/>
          </a:xfrm>
          <a:prstGeom prst="rect">
            <a:avLst/>
          </a:prstGeom>
        </p:spPr>
      </p:pic>
      <p:sp>
        <p:nvSpPr>
          <p:cNvPr id="20" name="Google Shape;420;p57">
            <a:extLst>
              <a:ext uri="{FF2B5EF4-FFF2-40B4-BE49-F238E27FC236}">
                <a16:creationId xmlns:a16="http://schemas.microsoft.com/office/drawing/2014/main" id="{1E370E87-07CD-951B-1F99-FFD4AEDB04ED}"/>
              </a:ext>
            </a:extLst>
          </p:cNvPr>
          <p:cNvSpPr txBox="1">
            <a:spLocks/>
          </p:cNvSpPr>
          <p:nvPr/>
        </p:nvSpPr>
        <p:spPr>
          <a:xfrm flipH="1">
            <a:off x="1932453" y="8928"/>
            <a:ext cx="5279092" cy="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Phages in The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FC889-325A-E827-2C76-7B3561EB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Style Thesis Defense XL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04E68C-4E4C-1741-A25F-E934FA2A655C}">
  <we:reference id="f1abd87f-a3ba-42fb-91d5-100000000000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3621</TotalTime>
  <Words>813</Words>
  <Application>Microsoft Macintosh PowerPoint</Application>
  <PresentationFormat>On-screen Show (16:9)</PresentationFormat>
  <Paragraphs>191</Paragraphs>
  <Slides>35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Montserrat ExtraBold</vt:lpstr>
      <vt:lpstr>Montserrat</vt:lpstr>
      <vt:lpstr>Arial</vt:lpstr>
      <vt:lpstr>Montserrat Medium</vt:lpstr>
      <vt:lpstr>Simple Style Thesis Defense XL by Slidesgo</vt:lpstr>
      <vt:lpstr>MSC COMPUTATIONAL SCIENCES THESIS DEFENSE</vt:lpstr>
      <vt:lpstr>05</vt:lpstr>
      <vt:lpstr>01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PowerPoint Presentation</vt:lpstr>
      <vt:lpstr>Parts of a Phage-Bacteria-Resource ODE Model</vt:lpstr>
      <vt:lpstr>Adapted Golding Model for a pxbxr System</vt:lpstr>
      <vt:lpstr>03</vt:lpstr>
      <vt:lpstr>Simulation Flowchart</vt:lpstr>
      <vt:lpstr>GUI Tool</vt:lpstr>
      <vt:lpstr>Running the Framework</vt:lpstr>
      <vt:lpstr>ODE Code </vt:lpstr>
      <vt:lpstr>Dashboard – Plot Basic Graph</vt:lpstr>
      <vt:lpstr>Dashboard - Interactivity</vt:lpstr>
      <vt:lpstr>Dashboard – Edit Parameters</vt:lpstr>
      <vt:lpstr>Other Editable Sections</vt:lpstr>
      <vt:lpstr>Dashboard - Advanced Analysis</vt:lpstr>
      <vt:lpstr>Dashboard - Interactivity</vt:lpstr>
      <vt:lpstr>PowerPoint Presentation</vt:lpstr>
      <vt:lpstr>04</vt:lpstr>
      <vt:lpstr>SOBOL</vt:lpstr>
      <vt:lpstr>Graph Behavior - Biologist POV</vt:lpstr>
      <vt:lpstr>Graph Behavior – Computational Scientist POV</vt:lpstr>
      <vt:lpstr>Graph Behavior – Computational Scientist POV</vt:lpstr>
      <vt:lpstr>PowerPoint Presentation</vt:lpstr>
      <vt:lpstr>Combined Understanding</vt:lpstr>
      <vt:lpstr>05</vt:lpstr>
      <vt:lpstr>Next Steps</vt:lpstr>
      <vt:lpstr>BIBLIOGRAPHIC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Victor Piaskowski</cp:lastModifiedBy>
  <cp:revision>31</cp:revision>
  <cp:lastPrinted>2025-06-30T14:00:52Z</cp:lastPrinted>
  <dcterms:modified xsi:type="dcterms:W3CDTF">2025-06-30T14:30:39Z</dcterms:modified>
</cp:coreProperties>
</file>